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 id="2147483772" r:id="rId5"/>
    <p:sldMasterId id="2147483778" r:id="rId6"/>
    <p:sldMasterId id="2147483788" r:id="rId7"/>
    <p:sldMasterId id="2147483798" r:id="rId8"/>
    <p:sldMasterId id="2147483804" r:id="rId9"/>
    <p:sldMasterId id="2147483814" r:id="rId10"/>
    <p:sldMasterId id="2147483824" r:id="rId11"/>
    <p:sldMasterId id="2147483830" r:id="rId12"/>
    <p:sldMasterId id="2147483840" r:id="rId13"/>
  </p:sldMasterIdLst>
  <p:notesMasterIdLst>
    <p:notesMasterId r:id="rId52"/>
  </p:notesMasterIdLst>
  <p:handoutMasterIdLst>
    <p:handoutMasterId r:id="rId53"/>
  </p:handoutMasterIdLst>
  <p:sldIdLst>
    <p:sldId id="257" r:id="rId14"/>
    <p:sldId id="258" r:id="rId15"/>
    <p:sldId id="301" r:id="rId16"/>
    <p:sldId id="260" r:id="rId17"/>
    <p:sldId id="261" r:id="rId18"/>
    <p:sldId id="262" r:id="rId19"/>
    <p:sldId id="263" r:id="rId20"/>
    <p:sldId id="308" r:id="rId21"/>
    <p:sldId id="265" r:id="rId22"/>
    <p:sldId id="264" r:id="rId23"/>
    <p:sldId id="302" r:id="rId24"/>
    <p:sldId id="266" r:id="rId25"/>
    <p:sldId id="290" r:id="rId26"/>
    <p:sldId id="313" r:id="rId27"/>
    <p:sldId id="288" r:id="rId28"/>
    <p:sldId id="312" r:id="rId29"/>
    <p:sldId id="289" r:id="rId30"/>
    <p:sldId id="323" r:id="rId31"/>
    <p:sldId id="303" r:id="rId32"/>
    <p:sldId id="270" r:id="rId33"/>
    <p:sldId id="271" r:id="rId34"/>
    <p:sldId id="296" r:id="rId35"/>
    <p:sldId id="299" r:id="rId36"/>
    <p:sldId id="320" r:id="rId37"/>
    <p:sldId id="272" r:id="rId38"/>
    <p:sldId id="297" r:id="rId39"/>
    <p:sldId id="273" r:id="rId40"/>
    <p:sldId id="275" r:id="rId41"/>
    <p:sldId id="268" r:id="rId42"/>
    <p:sldId id="315" r:id="rId43"/>
    <p:sldId id="316" r:id="rId44"/>
    <p:sldId id="317" r:id="rId45"/>
    <p:sldId id="318" r:id="rId46"/>
    <p:sldId id="304" r:id="rId47"/>
    <p:sldId id="277" r:id="rId48"/>
    <p:sldId id="319" r:id="rId49"/>
    <p:sldId id="305" r:id="rId50"/>
    <p:sldId id="280" r:id="rId51"/>
  </p:sldIdLst>
  <p:sldSz cx="9144000" cy="6858000" type="screen4x3"/>
  <p:notesSz cx="7010400" cy="92964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76BD"/>
    <a:srgbClr val="F26122"/>
    <a:srgbClr val="6A737B"/>
    <a:srgbClr val="54B948"/>
    <a:srgbClr val="FFFFFF"/>
    <a:srgbClr val="0060A8"/>
    <a:srgbClr val="3B3BE9"/>
    <a:srgbClr val="4B44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6" autoAdjust="0"/>
    <p:restoredTop sz="89211" autoAdjust="0"/>
  </p:normalViewPr>
  <p:slideViewPr>
    <p:cSldViewPr>
      <p:cViewPr varScale="1">
        <p:scale>
          <a:sx n="66" d="100"/>
          <a:sy n="66" d="100"/>
        </p:scale>
        <p:origin x="1133" y="6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notesViewPr>
    <p:cSldViewPr>
      <p:cViewPr varScale="1">
        <p:scale>
          <a:sx n="55" d="100"/>
          <a:sy n="55" d="100"/>
        </p:scale>
        <p:origin x="-246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extLst/>
          </a:lstStyle>
          <a:p>
            <a:r>
              <a:rPr lang="en-US" dirty="0"/>
              <a:t>CareerSource Okaloosa Walton</a:t>
            </a:r>
          </a:p>
          <a:p>
            <a:r>
              <a:rPr lang="en-US" b="1" dirty="0"/>
              <a:t>Resume Basics</a:t>
            </a:r>
          </a:p>
        </p:txBody>
      </p:sp>
      <p:sp>
        <p:nvSpPr>
          <p:cNvPr id="4" name="Rectangle 4"/>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extLst/>
          </a:lstStyle>
          <a:p>
            <a:endParaRPr lang="en-US" dirty="0"/>
          </a:p>
        </p:txBody>
      </p:sp>
      <p:sp>
        <p:nvSpPr>
          <p:cNvPr id="5" name="Rectangle 5"/>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extLst/>
          </a:lstStyle>
          <a:p>
            <a:fld id="{2EBE4566-6F3A-4CC1-BD6C-9C510D05F126}" type="slidenum">
              <a:rPr lang="en-US" smtClean="0"/>
              <a:pPr/>
              <a:t>‹#›</a:t>
            </a:fld>
            <a:endParaRPr lang="en-US" dirty="0"/>
          </a:p>
        </p:txBody>
      </p:sp>
    </p:spTree>
    <p:extLst>
      <p:ext uri="{BB962C8B-B14F-4D97-AF65-F5344CB8AC3E}">
        <p14:creationId xmlns:p14="http://schemas.microsoft.com/office/powerpoint/2010/main" val="1301973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extLst/>
          </a:lstStyle>
          <a:p>
            <a:endParaRPr lang="en-US" dirty="0"/>
          </a:p>
        </p:txBody>
      </p:sp>
      <p:sp>
        <p:nvSpPr>
          <p:cNvPr id="3" name="Rectangle 3"/>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extLst/>
          </a:lstStyle>
          <a:p>
            <a:fld id="{2D2EF2CE-B28C-4ED4-8FD0-48BB3F48846A}" type="datetimeFigureOut">
              <a:rPr lang="en-US" smtClean="0"/>
              <a:pPr/>
              <a:t>1/9/2018</a:t>
            </a:fld>
            <a:endParaRPr lang="en-US" dirty="0"/>
          </a:p>
        </p:txBody>
      </p:sp>
      <p:sp>
        <p:nvSpPr>
          <p:cNvPr id="4" name="Rectangle 4"/>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Rectangle 5"/>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extLst/>
          </a:lstStyle>
          <a:p>
            <a:endParaRPr lang="en-US" dirty="0"/>
          </a:p>
        </p:txBody>
      </p:sp>
      <p:sp>
        <p:nvSpPr>
          <p:cNvPr id="7" name="Rectangle 7"/>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extLst/>
          </a:lstStyle>
          <a:p>
            <a:fld id="{61807874-5299-41B2-A37A-6AA3547857F4}" type="slidenum">
              <a:rPr lang="en-US" smtClean="0"/>
              <a:pPr/>
              <a:t>‹#›</a:t>
            </a:fld>
            <a:endParaRPr lang="en-US" dirty="0"/>
          </a:p>
        </p:txBody>
      </p:sp>
    </p:spTree>
    <p:extLst>
      <p:ext uri="{BB962C8B-B14F-4D97-AF65-F5344CB8AC3E}">
        <p14:creationId xmlns:p14="http://schemas.microsoft.com/office/powerpoint/2010/main" val="4200117167"/>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61807874-5299-41B2-A37A-6AA3547857F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10</a:t>
            </a:fld>
            <a:endParaRPr lang="en-US" dirty="0"/>
          </a:p>
        </p:txBody>
      </p:sp>
    </p:spTree>
    <p:extLst>
      <p:ext uri="{BB962C8B-B14F-4D97-AF65-F5344CB8AC3E}">
        <p14:creationId xmlns:p14="http://schemas.microsoft.com/office/powerpoint/2010/main" val="3700895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11</a:t>
            </a:fld>
            <a:endParaRPr lang="en-US" dirty="0"/>
          </a:p>
        </p:txBody>
      </p:sp>
    </p:spTree>
    <p:extLst>
      <p:ext uri="{BB962C8B-B14F-4D97-AF65-F5344CB8AC3E}">
        <p14:creationId xmlns:p14="http://schemas.microsoft.com/office/powerpoint/2010/main" val="1091452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12</a:t>
            </a:fld>
            <a:endParaRPr lang="en-US" dirty="0"/>
          </a:p>
        </p:txBody>
      </p:sp>
    </p:spTree>
    <p:extLst>
      <p:ext uri="{BB962C8B-B14F-4D97-AF65-F5344CB8AC3E}">
        <p14:creationId xmlns:p14="http://schemas.microsoft.com/office/powerpoint/2010/main" val="4107758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13</a:t>
            </a:fld>
            <a:endParaRPr lang="en-US" dirty="0"/>
          </a:p>
        </p:txBody>
      </p:sp>
    </p:spTree>
    <p:extLst>
      <p:ext uri="{BB962C8B-B14F-4D97-AF65-F5344CB8AC3E}">
        <p14:creationId xmlns:p14="http://schemas.microsoft.com/office/powerpoint/2010/main" val="3856195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first paragraph reflects present and past tense</a:t>
            </a:r>
            <a:r>
              <a:rPr lang="en-US" sz="1200" kern="1200" baseline="0" dirty="0" smtClean="0">
                <a:solidFill>
                  <a:schemeClr val="tx1"/>
                </a:solidFill>
                <a:effectLst/>
                <a:latin typeface="+mn-lt"/>
                <a:ea typeface="+mn-ea"/>
                <a:cs typeface="+mn-cs"/>
              </a:rPr>
              <a:t> to teach job seekers that if you’re presently working for an employer they should speak/present their experience in present tense or vice versa</a:t>
            </a:r>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14</a:t>
            </a:fld>
            <a:endParaRPr lang="en-US" dirty="0"/>
          </a:p>
        </p:txBody>
      </p:sp>
    </p:spTree>
    <p:extLst>
      <p:ext uri="{BB962C8B-B14F-4D97-AF65-F5344CB8AC3E}">
        <p14:creationId xmlns:p14="http://schemas.microsoft.com/office/powerpoint/2010/main" val="2198627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15</a:t>
            </a:fld>
            <a:endParaRPr lang="en-US" dirty="0"/>
          </a:p>
        </p:txBody>
      </p:sp>
    </p:spTree>
    <p:extLst>
      <p:ext uri="{BB962C8B-B14F-4D97-AF65-F5344CB8AC3E}">
        <p14:creationId xmlns:p14="http://schemas.microsoft.com/office/powerpoint/2010/main" val="154561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16</a:t>
            </a:fld>
            <a:endParaRPr lang="en-US" dirty="0"/>
          </a:p>
        </p:txBody>
      </p:sp>
    </p:spTree>
    <p:extLst>
      <p:ext uri="{BB962C8B-B14F-4D97-AF65-F5344CB8AC3E}">
        <p14:creationId xmlns:p14="http://schemas.microsoft.com/office/powerpoint/2010/main" val="472006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17</a:t>
            </a:fld>
            <a:endParaRPr lang="en-US" dirty="0"/>
          </a:p>
        </p:txBody>
      </p:sp>
    </p:spTree>
    <p:extLst>
      <p:ext uri="{BB962C8B-B14F-4D97-AF65-F5344CB8AC3E}">
        <p14:creationId xmlns:p14="http://schemas.microsoft.com/office/powerpoint/2010/main" val="2536971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a:t>
            </a:r>
            <a:r>
              <a:rPr lang="en-US" baseline="0" dirty="0" smtClean="0"/>
              <a:t> of the sentence under Welding and Metal Working are in present and past tense to teach job seekers that </a:t>
            </a:r>
            <a:r>
              <a:rPr lang="en-US" sz="1200" kern="1200" baseline="0" dirty="0" smtClean="0">
                <a:solidFill>
                  <a:schemeClr val="tx1"/>
                </a:solidFill>
                <a:effectLst/>
                <a:latin typeface="+mn-lt"/>
                <a:ea typeface="+mn-ea"/>
                <a:cs typeface="+mn-cs"/>
              </a:rPr>
              <a:t>if they’re presently working for an employer they should speak/present their experience in present tense or vice versa</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1807874-5299-41B2-A37A-6AA3547857F4}" type="slidenum">
              <a:rPr lang="en-US" smtClean="0"/>
              <a:pPr/>
              <a:t>18</a:t>
            </a:fld>
            <a:endParaRPr lang="en-US" dirty="0"/>
          </a:p>
        </p:txBody>
      </p:sp>
    </p:spTree>
    <p:extLst>
      <p:ext uri="{BB962C8B-B14F-4D97-AF65-F5344CB8AC3E}">
        <p14:creationId xmlns:p14="http://schemas.microsoft.com/office/powerpoint/2010/main" val="615591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19</a:t>
            </a:fld>
            <a:endParaRPr lang="en-US" dirty="0"/>
          </a:p>
        </p:txBody>
      </p:sp>
    </p:spTree>
    <p:extLst>
      <p:ext uri="{BB962C8B-B14F-4D97-AF65-F5344CB8AC3E}">
        <p14:creationId xmlns:p14="http://schemas.microsoft.com/office/powerpoint/2010/main" val="1809307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61807874-5299-41B2-A37A-6AA3547857F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20</a:t>
            </a:fld>
            <a:endParaRPr lang="en-US" dirty="0"/>
          </a:p>
        </p:txBody>
      </p:sp>
    </p:spTree>
    <p:extLst>
      <p:ext uri="{BB962C8B-B14F-4D97-AF65-F5344CB8AC3E}">
        <p14:creationId xmlns:p14="http://schemas.microsoft.com/office/powerpoint/2010/main" val="366845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21</a:t>
            </a:fld>
            <a:endParaRPr lang="en-US" dirty="0"/>
          </a:p>
        </p:txBody>
      </p:sp>
    </p:spTree>
    <p:extLst>
      <p:ext uri="{BB962C8B-B14F-4D97-AF65-F5344CB8AC3E}">
        <p14:creationId xmlns:p14="http://schemas.microsoft.com/office/powerpoint/2010/main" val="1766138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61807874-5299-41B2-A37A-6AA3547857F4}" type="slidenum">
              <a:rPr lang="en-US" smtClean="0"/>
              <a:pPr/>
              <a:t>22</a:t>
            </a:fld>
            <a:endParaRPr lang="en-US" dirty="0"/>
          </a:p>
        </p:txBody>
      </p:sp>
    </p:spTree>
    <p:extLst>
      <p:ext uri="{BB962C8B-B14F-4D97-AF65-F5344CB8AC3E}">
        <p14:creationId xmlns:p14="http://schemas.microsoft.com/office/powerpoint/2010/main" val="3545704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23</a:t>
            </a:fld>
            <a:endParaRPr lang="en-US" dirty="0"/>
          </a:p>
        </p:txBody>
      </p:sp>
    </p:spTree>
    <p:extLst>
      <p:ext uri="{BB962C8B-B14F-4D97-AF65-F5344CB8AC3E}">
        <p14:creationId xmlns:p14="http://schemas.microsoft.com/office/powerpoint/2010/main" val="558459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24</a:t>
            </a:fld>
            <a:endParaRPr lang="en-US" dirty="0"/>
          </a:p>
        </p:txBody>
      </p:sp>
    </p:spTree>
    <p:extLst>
      <p:ext uri="{BB962C8B-B14F-4D97-AF65-F5344CB8AC3E}">
        <p14:creationId xmlns:p14="http://schemas.microsoft.com/office/powerpoint/2010/main" val="1400190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25</a:t>
            </a:fld>
            <a:endParaRPr lang="en-US" dirty="0"/>
          </a:p>
        </p:txBody>
      </p:sp>
    </p:spTree>
    <p:extLst>
      <p:ext uri="{BB962C8B-B14F-4D97-AF65-F5344CB8AC3E}">
        <p14:creationId xmlns:p14="http://schemas.microsoft.com/office/powerpoint/2010/main" val="1225737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26</a:t>
            </a:fld>
            <a:endParaRPr lang="en-US" dirty="0"/>
          </a:p>
        </p:txBody>
      </p:sp>
    </p:spTree>
    <p:extLst>
      <p:ext uri="{BB962C8B-B14F-4D97-AF65-F5344CB8AC3E}">
        <p14:creationId xmlns:p14="http://schemas.microsoft.com/office/powerpoint/2010/main" val="470906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27</a:t>
            </a:fld>
            <a:endParaRPr lang="en-US" dirty="0"/>
          </a:p>
        </p:txBody>
      </p:sp>
    </p:spTree>
    <p:extLst>
      <p:ext uri="{BB962C8B-B14F-4D97-AF65-F5344CB8AC3E}">
        <p14:creationId xmlns:p14="http://schemas.microsoft.com/office/powerpoint/2010/main" val="574972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28</a:t>
            </a:fld>
            <a:endParaRPr lang="en-US" dirty="0"/>
          </a:p>
        </p:txBody>
      </p:sp>
    </p:spTree>
    <p:extLst>
      <p:ext uri="{BB962C8B-B14F-4D97-AF65-F5344CB8AC3E}">
        <p14:creationId xmlns:p14="http://schemas.microsoft.com/office/powerpoint/2010/main" val="2135429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29</a:t>
            </a:fld>
            <a:endParaRPr lang="en-US" dirty="0"/>
          </a:p>
        </p:txBody>
      </p:sp>
    </p:spTree>
    <p:extLst>
      <p:ext uri="{BB962C8B-B14F-4D97-AF65-F5344CB8AC3E}">
        <p14:creationId xmlns:p14="http://schemas.microsoft.com/office/powerpoint/2010/main" val="1867352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Moved to slide 3 from 5</a:t>
            </a:r>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3</a:t>
            </a:fld>
            <a:endParaRPr lang="en-US" dirty="0"/>
          </a:p>
        </p:txBody>
      </p:sp>
    </p:spTree>
    <p:extLst>
      <p:ext uri="{BB962C8B-B14F-4D97-AF65-F5344CB8AC3E}">
        <p14:creationId xmlns:p14="http://schemas.microsoft.com/office/powerpoint/2010/main" val="3017278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30</a:t>
            </a:fld>
            <a:endParaRPr lang="en-US" dirty="0"/>
          </a:p>
        </p:txBody>
      </p:sp>
    </p:spTree>
    <p:extLst>
      <p:ext uri="{BB962C8B-B14F-4D97-AF65-F5344CB8AC3E}">
        <p14:creationId xmlns:p14="http://schemas.microsoft.com/office/powerpoint/2010/main" val="289870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31</a:t>
            </a:fld>
            <a:endParaRPr lang="en-US" dirty="0"/>
          </a:p>
        </p:txBody>
      </p:sp>
    </p:spTree>
    <p:extLst>
      <p:ext uri="{BB962C8B-B14F-4D97-AF65-F5344CB8AC3E}">
        <p14:creationId xmlns:p14="http://schemas.microsoft.com/office/powerpoint/2010/main" val="2259732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32</a:t>
            </a:fld>
            <a:endParaRPr lang="en-US" dirty="0"/>
          </a:p>
        </p:txBody>
      </p:sp>
    </p:spTree>
    <p:extLst>
      <p:ext uri="{BB962C8B-B14F-4D97-AF65-F5344CB8AC3E}">
        <p14:creationId xmlns:p14="http://schemas.microsoft.com/office/powerpoint/2010/main" val="2079367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33</a:t>
            </a:fld>
            <a:endParaRPr lang="en-US" dirty="0"/>
          </a:p>
        </p:txBody>
      </p:sp>
    </p:spTree>
    <p:extLst>
      <p:ext uri="{BB962C8B-B14F-4D97-AF65-F5344CB8AC3E}">
        <p14:creationId xmlns:p14="http://schemas.microsoft.com/office/powerpoint/2010/main" val="1824747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34</a:t>
            </a:fld>
            <a:endParaRPr lang="en-US" dirty="0"/>
          </a:p>
        </p:txBody>
      </p:sp>
    </p:spTree>
    <p:extLst>
      <p:ext uri="{BB962C8B-B14F-4D97-AF65-F5344CB8AC3E}">
        <p14:creationId xmlns:p14="http://schemas.microsoft.com/office/powerpoint/2010/main" val="3200321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35</a:t>
            </a:fld>
            <a:endParaRPr lang="en-US" dirty="0"/>
          </a:p>
        </p:txBody>
      </p:sp>
    </p:spTree>
    <p:extLst>
      <p:ext uri="{BB962C8B-B14F-4D97-AF65-F5344CB8AC3E}">
        <p14:creationId xmlns:p14="http://schemas.microsoft.com/office/powerpoint/2010/main" val="326603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36</a:t>
            </a:fld>
            <a:endParaRPr lang="en-US" dirty="0"/>
          </a:p>
        </p:txBody>
      </p:sp>
    </p:spTree>
    <p:extLst>
      <p:ext uri="{BB962C8B-B14F-4D97-AF65-F5344CB8AC3E}">
        <p14:creationId xmlns:p14="http://schemas.microsoft.com/office/powerpoint/2010/main" val="427732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37</a:t>
            </a:fld>
            <a:endParaRPr lang="en-US" dirty="0"/>
          </a:p>
        </p:txBody>
      </p:sp>
    </p:spTree>
    <p:extLst>
      <p:ext uri="{BB962C8B-B14F-4D97-AF65-F5344CB8AC3E}">
        <p14:creationId xmlns:p14="http://schemas.microsoft.com/office/powerpoint/2010/main" val="3796248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38</a:t>
            </a:fld>
            <a:endParaRPr lang="en-US" dirty="0"/>
          </a:p>
        </p:txBody>
      </p:sp>
    </p:spTree>
    <p:extLst>
      <p:ext uri="{BB962C8B-B14F-4D97-AF65-F5344CB8AC3E}">
        <p14:creationId xmlns:p14="http://schemas.microsoft.com/office/powerpoint/2010/main" val="3113713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Changed the main </a:t>
            </a:r>
            <a:r>
              <a:rPr lang="en-US" dirty="0" smtClean="0">
                <a:solidFill>
                  <a:srgbClr val="FF0000"/>
                </a:solidFill>
              </a:rPr>
              <a:t>bullet symbol</a:t>
            </a:r>
            <a:r>
              <a:rPr lang="en-US" baseline="0" dirty="0" smtClean="0">
                <a:solidFill>
                  <a:srgbClr val="FF0000"/>
                </a:solidFill>
              </a:rPr>
              <a:t> </a:t>
            </a:r>
            <a:r>
              <a:rPr lang="en-US" dirty="0" smtClean="0">
                <a:solidFill>
                  <a:srgbClr val="FF0000"/>
                </a:solidFill>
              </a:rPr>
              <a:t>format to match</a:t>
            </a:r>
            <a:r>
              <a:rPr lang="en-US" baseline="0" dirty="0" smtClean="0">
                <a:solidFill>
                  <a:srgbClr val="FF0000"/>
                </a:solidFill>
              </a:rPr>
              <a:t> the theme</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4</a:t>
            </a:fld>
            <a:endParaRPr lang="en-US" dirty="0"/>
          </a:p>
        </p:txBody>
      </p:sp>
    </p:spTree>
    <p:extLst>
      <p:ext uri="{BB962C8B-B14F-4D97-AF65-F5344CB8AC3E}">
        <p14:creationId xmlns:p14="http://schemas.microsoft.com/office/powerpoint/2010/main" val="167484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Changed the slide’s title and </a:t>
            </a:r>
            <a:r>
              <a:rPr lang="en-US" baseline="0" dirty="0" smtClean="0"/>
              <a:t>bullets </a:t>
            </a:r>
            <a:r>
              <a:rPr lang="en-US" dirty="0" smtClean="0">
                <a:solidFill>
                  <a:srgbClr val="FF0000"/>
                </a:solidFill>
              </a:rPr>
              <a:t>symbols </a:t>
            </a:r>
            <a:r>
              <a:rPr lang="en-US" baseline="0" dirty="0" smtClean="0"/>
              <a:t>to match the theme.</a:t>
            </a:r>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5</a:t>
            </a:fld>
            <a:endParaRPr lang="en-US" dirty="0"/>
          </a:p>
        </p:txBody>
      </p:sp>
    </p:spTree>
    <p:extLst>
      <p:ext uri="{BB962C8B-B14F-4D97-AF65-F5344CB8AC3E}">
        <p14:creationId xmlns:p14="http://schemas.microsoft.com/office/powerpoint/2010/main" val="2893247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6</a:t>
            </a:fld>
            <a:endParaRPr lang="en-US" dirty="0"/>
          </a:p>
        </p:txBody>
      </p:sp>
    </p:spTree>
    <p:extLst>
      <p:ext uri="{BB962C8B-B14F-4D97-AF65-F5344CB8AC3E}">
        <p14:creationId xmlns:p14="http://schemas.microsoft.com/office/powerpoint/2010/main" val="282875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7</a:t>
            </a:fld>
            <a:endParaRPr lang="en-US" dirty="0"/>
          </a:p>
        </p:txBody>
      </p:sp>
    </p:spTree>
    <p:extLst>
      <p:ext uri="{BB962C8B-B14F-4D97-AF65-F5344CB8AC3E}">
        <p14:creationId xmlns:p14="http://schemas.microsoft.com/office/powerpoint/2010/main" val="1192575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8</a:t>
            </a:fld>
            <a:endParaRPr lang="en-US" dirty="0"/>
          </a:p>
        </p:txBody>
      </p:sp>
    </p:spTree>
    <p:extLst>
      <p:ext uri="{BB962C8B-B14F-4D97-AF65-F5344CB8AC3E}">
        <p14:creationId xmlns:p14="http://schemas.microsoft.com/office/powerpoint/2010/main" val="3153996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7874-5299-41B2-A37A-6AA3547857F4}" type="slidenum">
              <a:rPr lang="en-US" smtClean="0"/>
              <a:pPr/>
              <a:t>9</a:t>
            </a:fld>
            <a:endParaRPr lang="en-US" dirty="0"/>
          </a:p>
        </p:txBody>
      </p:sp>
    </p:spTree>
    <p:extLst>
      <p:ext uri="{BB962C8B-B14F-4D97-AF65-F5344CB8AC3E}">
        <p14:creationId xmlns:p14="http://schemas.microsoft.com/office/powerpoint/2010/main" val="1126843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Rectangle 3"/>
          <p:cNvSpPr>
            <a:spLocks noGrp="1"/>
          </p:cNvSpPr>
          <p:nvPr>
            <p:ph type="subTitle" idx="1"/>
          </p:nvPr>
        </p:nvSpPr>
        <p:spPr>
          <a:xfrm>
            <a:off x="457200" y="5396132"/>
            <a:ext cx="8098302" cy="762000"/>
          </a:xfrm>
        </p:spPr>
        <p:txBody>
          <a:bodyPr/>
          <a:lstStyle>
            <a:lvl1pPr marL="0" indent="0" algn="r">
              <a:buNone/>
              <a:defRPr sz="14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grpSp>
        <p:nvGrpSpPr>
          <p:cNvPr id="16" name="Group 23"/>
          <p:cNvGrpSpPr/>
          <p:nvPr/>
        </p:nvGrpSpPr>
        <p:grpSpPr>
          <a:xfrm>
            <a:off x="14990" y="1976657"/>
            <a:ext cx="2042410" cy="533400"/>
            <a:chOff x="0" y="2000250"/>
            <a:chExt cx="3733800" cy="533400"/>
          </a:xfrm>
        </p:grpSpPr>
        <p:sp>
          <p:nvSpPr>
            <p:cNvPr id="30"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a:endParaRPr lang="en-US" dirty="0"/>
            </a:p>
          </p:txBody>
        </p:sp>
        <p:sp>
          <p:nvSpPr>
            <p:cNvPr id="7"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a:endParaRPr lang="en-US" dirty="0"/>
            </a:p>
          </p:txBody>
        </p:sp>
        <p:sp>
          <p:nvSpPr>
            <p:cNvPr id="21"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a:endParaRPr lang="en-US" dirty="0"/>
            </a:p>
          </p:txBody>
        </p:sp>
        <p:sp>
          <p:nvSpPr>
            <p:cNvPr id="8"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a:endParaRPr lang="en-US" dirty="0"/>
            </a:p>
          </p:txBody>
        </p:sp>
        <p:sp>
          <p:nvSpPr>
            <p:cNvPr id="6"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a:endParaRPr lang="en-US" dirty="0"/>
            </a:p>
          </p:txBody>
        </p:sp>
        <p:sp>
          <p:nvSpPr>
            <p:cNvPr id="20"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endParaRPr lang="en-US" dirty="0"/>
            </a:p>
          </p:txBody>
        </p:sp>
        <p:sp>
          <p:nvSpPr>
            <p:cNvPr id="13"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endParaRPr lang="en-US" dirty="0"/>
            </a:p>
          </p:txBody>
        </p:sp>
      </p:grpSp>
      <p:grpSp>
        <p:nvGrpSpPr>
          <p:cNvPr id="29" name="Group 35"/>
          <p:cNvGrpSpPr/>
          <p:nvPr/>
        </p:nvGrpSpPr>
        <p:grpSpPr>
          <a:xfrm>
            <a:off x="8584055" y="1976657"/>
            <a:ext cx="552450" cy="542925"/>
            <a:chOff x="8667750" y="2000250"/>
            <a:chExt cx="476250" cy="542925"/>
          </a:xfrm>
        </p:grpSpPr>
        <p:sp>
          <p:nvSpPr>
            <p:cNvPr id="26"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a:endParaRPr lang="en-US" dirty="0"/>
            </a:p>
          </p:txBody>
        </p:sp>
        <p:sp>
          <p:nvSpPr>
            <p:cNvPr id="22"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a:endParaRPr lang="en-US" dirty="0"/>
            </a:p>
          </p:txBody>
        </p:sp>
        <p:sp>
          <p:nvSpPr>
            <p:cNvPr id="17"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a:endParaRPr lang="en-US" dirty="0"/>
            </a:p>
          </p:txBody>
        </p:sp>
        <p:sp>
          <p:nvSpPr>
            <p:cNvPr id="28"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a:endParaRPr lang="en-US" dirty="0"/>
            </a:p>
          </p:txBody>
        </p:sp>
        <p:sp>
          <p:nvSpPr>
            <p:cNvPr id="15"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a:endParaRPr lang="en-US" dirty="0"/>
            </a:p>
          </p:txBody>
        </p:sp>
        <p:sp>
          <p:nvSpPr>
            <p:cNvPr id="18"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endParaRPr lang="en-US" dirty="0"/>
            </a:p>
          </p:txBody>
        </p:sp>
        <p:sp>
          <p:nvSpPr>
            <p:cNvPr id="9"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endParaRPr lang="en-US" dirty="0"/>
            </a:p>
          </p:txBody>
        </p:sp>
      </p:grpSp>
      <p:sp>
        <p:nvSpPr>
          <p:cNvPr id="24" name="Oval 28"/>
          <p:cNvSpPr/>
          <p:nvPr userDrawn="1"/>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p>
            <a:pPr algn="ctr"/>
            <a:endParaRPr lang="en-US" dirty="0"/>
          </a:p>
        </p:txBody>
      </p:sp>
      <p:sp>
        <p:nvSpPr>
          <p:cNvPr id="23" name="Oval 28"/>
          <p:cNvSpPr/>
          <p:nvPr userDrawn="1"/>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p>
            <a:pPr algn="ctr"/>
            <a:endParaRPr lang="en-US" dirty="0"/>
          </a:p>
        </p:txBody>
      </p:sp>
      <p:sp>
        <p:nvSpPr>
          <p:cNvPr id="5" name="Oval 28"/>
          <p:cNvSpPr/>
          <p:nvPr userDrawn="1"/>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p>
            <a:pPr algn="ctr"/>
            <a:endParaRPr lang="en-US" dirty="0"/>
          </a:p>
        </p:txBody>
      </p:sp>
      <p:sp>
        <p:nvSpPr>
          <p:cNvPr id="14" name="Oval 28"/>
          <p:cNvSpPr/>
          <p:nvPr userDrawn="1"/>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p>
            <a:pPr algn="ctr"/>
            <a:endParaRPr lang="en-US" dirty="0"/>
          </a:p>
        </p:txBody>
      </p:sp>
      <p:sp>
        <p:nvSpPr>
          <p:cNvPr id="19" name="Rectangle 34"/>
          <p:cNvSpPr>
            <a:spLocks noGrp="1"/>
          </p:cNvSpPr>
          <p:nvPr>
            <p:ph type="dt" sz="half" idx="10"/>
          </p:nvPr>
        </p:nvSpPr>
        <p:spPr/>
        <p:txBody>
          <a:bodyPr rtlCol="0"/>
          <a:lstStyle/>
          <a:p>
            <a:pPr algn="r"/>
            <a:r>
              <a:rPr lang="en-US" sz="1100" smtClean="0"/>
              <a:t>August 31, 2017</a:t>
            </a:r>
            <a:endParaRPr lang="en-US" dirty="0"/>
          </a:p>
        </p:txBody>
      </p:sp>
      <p:sp>
        <p:nvSpPr>
          <p:cNvPr id="25" name="Rectangle 35"/>
          <p:cNvSpPr>
            <a:spLocks noGrp="1"/>
          </p:cNvSpPr>
          <p:nvPr>
            <p:ph type="sldNum" sz="quarter" idx="11"/>
          </p:nvPr>
        </p:nvSpPr>
        <p:spPr/>
        <p:txBody>
          <a:bodyPr rtlCol="0"/>
          <a:lstStyle/>
          <a:p>
            <a:fld id="{169B2101-2E9F-420A-91A3-890890D84497}" type="slidenum">
              <a:rPr lang="en-US" sz="1200" smtClean="0"/>
              <a:pPr/>
              <a:t>‹#›</a:t>
            </a:fld>
            <a:endParaRPr lang="en-US" dirty="0"/>
          </a:p>
        </p:txBody>
      </p:sp>
      <p:sp>
        <p:nvSpPr>
          <p:cNvPr id="31" name="Rectangle 36"/>
          <p:cNvSpPr>
            <a:spLocks noGrp="1"/>
          </p:cNvSpPr>
          <p:nvPr>
            <p:ph type="ftr" sz="quarter" idx="12"/>
          </p:nvPr>
        </p:nvSpPr>
        <p:spPr/>
        <p:txBody>
          <a:bodyPr rtlCol="0"/>
          <a:lstStyle/>
          <a:p>
            <a:endParaRPr lang="en-US" dirty="0"/>
          </a:p>
        </p:txBody>
      </p:sp>
      <p:sp>
        <p:nvSpPr>
          <p:cNvPr id="33" name="Rectangle 32"/>
          <p:cNvSpPr>
            <a:spLocks noGrp="1"/>
          </p:cNvSpPr>
          <p:nvPr>
            <p:ph type="title" hasCustomPrompt="1"/>
          </p:nvPr>
        </p:nvSpPr>
        <p:spPr>
          <a:xfrm>
            <a:off x="2057400" y="281352"/>
            <a:ext cx="6509239" cy="3886200"/>
          </a:xfrm>
          <a:scene3d>
            <a:camera prst="orthographicFront"/>
            <a:lightRig rig="threePt" dir="t"/>
          </a:scene3d>
          <a:sp3d/>
        </p:spPr>
        <p:txBody>
          <a:bodyPr vert="horz" anchor="ctr">
            <a:normAutofit/>
          </a:bodyPr>
          <a:lstStyle>
            <a:lvl1pPr algn="ctr">
              <a:lnSpc>
                <a:spcPct val="100000"/>
              </a:lnSpc>
              <a:defRPr kumimoji="0" lang="en-US" sz="7200" b="1" i="0" u="none" strike="noStrike" kern="0" cap="none" spc="0" normalizeH="0" baseline="0" noProof="0" dirty="0" smtClean="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r>
              <a:rPr lang="en-US" dirty="0" smtClean="0"/>
              <a:t>Show Title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40042" y="2282825"/>
            <a:ext cx="7146758" cy="1470025"/>
          </a:xfrm>
        </p:spPr>
        <p:txBody>
          <a:bodyPr/>
          <a:lstStyle>
            <a:lvl1pPr>
              <a:defRPr baseline="0">
                <a:solidFill>
                  <a:srgbClr val="6A737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40042" y="3886200"/>
            <a:ext cx="7146758" cy="1752600"/>
          </a:xfrm>
        </p:spPr>
        <p:txBody>
          <a:bodyPr/>
          <a:lstStyle>
            <a:lvl1pPr marL="0" indent="0" algn="ctr">
              <a:buNone/>
              <a:defRPr baseline="0">
                <a:solidFill>
                  <a:srgbClr val="0D76B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lgn="r"/>
            <a:r>
              <a:rPr lang="en-US" sz="1100" smtClean="0"/>
              <a:t>August 31, 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9B2101-2E9F-420A-91A3-890890D84497}" type="slidenum">
              <a:rPr lang="en-US" sz="1200" smtClean="0"/>
              <a:pPr/>
              <a:t>‹#›</a:t>
            </a:fld>
            <a:endParaRPr lang="en-US" dirty="0"/>
          </a:p>
        </p:txBody>
      </p:sp>
      <p:pic>
        <p:nvPicPr>
          <p:cNvPr id="7" name="Picture 6" descr="corner-Triangl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45155" y="950989"/>
            <a:ext cx="6761237" cy="5070928"/>
          </a:xfrm>
          <a:prstGeom prst="rect">
            <a:avLst/>
          </a:prstGeom>
        </p:spPr>
      </p:pic>
      <p:pic>
        <p:nvPicPr>
          <p:cNvPr id="8" name="Picture 7" descr="C:\Users\sberntsen\Downloads\2 CareerSource Okaloosa Walton_Full Color.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08062"/>
            <a:ext cx="2483518" cy="1103786"/>
          </a:xfrm>
          <a:prstGeom prst="rect">
            <a:avLst/>
          </a:prstGeom>
          <a:noFill/>
          <a:ln>
            <a:noFill/>
          </a:ln>
        </p:spPr>
      </p:pic>
      <p:sp>
        <p:nvSpPr>
          <p:cNvPr id="9" name="Oval 28"/>
          <p:cNvSpPr/>
          <p:nvPr userDrawn="1"/>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p>
            <a:pPr algn="ctr"/>
            <a:endParaRPr lang="en-US" dirty="0"/>
          </a:p>
        </p:txBody>
      </p:sp>
      <p:sp>
        <p:nvSpPr>
          <p:cNvPr id="10" name="Oval 28"/>
          <p:cNvSpPr/>
          <p:nvPr userDrawn="1"/>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p>
            <a:pPr algn="ctr"/>
            <a:endParaRPr lang="en-US" dirty="0"/>
          </a:p>
        </p:txBody>
      </p:sp>
      <p:sp>
        <p:nvSpPr>
          <p:cNvPr id="11" name="Oval 28"/>
          <p:cNvSpPr/>
          <p:nvPr userDrawn="1"/>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p>
            <a:pPr algn="ctr"/>
            <a:endParaRPr lang="en-US" dirty="0"/>
          </a:p>
        </p:txBody>
      </p:sp>
      <p:sp>
        <p:nvSpPr>
          <p:cNvPr id="12" name="Oval 28"/>
          <p:cNvSpPr/>
          <p:nvPr userDrawn="1"/>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p>
            <a:pPr algn="ctr"/>
            <a:endParaRPr lang="en-US" dirty="0"/>
          </a:p>
        </p:txBody>
      </p:sp>
    </p:spTree>
    <p:extLst>
      <p:ext uri="{BB962C8B-B14F-4D97-AF65-F5344CB8AC3E}">
        <p14:creationId xmlns:p14="http://schemas.microsoft.com/office/powerpoint/2010/main" val="237569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7473" y="-1"/>
            <a:ext cx="9144001" cy="6977742"/>
          </a:xfrm>
          <a:prstGeom prst="rect">
            <a:avLst/>
          </a:prstGeom>
        </p:spPr>
      </p:pic>
      <p:pic>
        <p:nvPicPr>
          <p:cNvPr id="7" name="Picture 6"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4185" y="5418981"/>
            <a:ext cx="2054413" cy="154081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45" y="110733"/>
            <a:ext cx="2057400" cy="914400"/>
          </a:xfrm>
          <a:prstGeom prst="rect">
            <a:avLst/>
          </a:prstGeom>
        </p:spPr>
      </p:pic>
    </p:spTree>
    <p:extLst>
      <p:ext uri="{BB962C8B-B14F-4D97-AF65-F5344CB8AC3E}">
        <p14:creationId xmlns:p14="http://schemas.microsoft.com/office/powerpoint/2010/main" val="31838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a:r>
              <a:rPr lang="en-US" sz="1100" smtClean="0"/>
              <a:t>August 31, 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9B2101-2E9F-420A-91A3-890890D84497}" type="slidenum">
              <a:rPr lang="en-US" sz="1200" smtClean="0"/>
              <a:pPr/>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30305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lgn="r"/>
            <a:r>
              <a:rPr lang="en-US" sz="1100" smtClean="0"/>
              <a:t>August 31, 2017</a:t>
            </a:r>
            <a:endParaRPr lang="en-US" sz="1050" dirty="0"/>
          </a:p>
        </p:txBody>
      </p:sp>
      <p:sp>
        <p:nvSpPr>
          <p:cNvPr id="8" name="Footer Placeholder 7"/>
          <p:cNvSpPr>
            <a:spLocks noGrp="1"/>
          </p:cNvSpPr>
          <p:nvPr>
            <p:ph type="ftr" sz="quarter" idx="11"/>
          </p:nvPr>
        </p:nvSpPr>
        <p:spPr/>
        <p:txBody>
          <a:bodyPr/>
          <a:lstStyle/>
          <a:p>
            <a:endParaRPr lang="en-US" sz="1200" dirty="0"/>
          </a:p>
        </p:txBody>
      </p:sp>
      <p:sp>
        <p:nvSpPr>
          <p:cNvPr id="9" name="Slide Number Placeholder 8"/>
          <p:cNvSpPr>
            <a:spLocks noGrp="1"/>
          </p:cNvSpPr>
          <p:nvPr>
            <p:ph type="sldNum" sz="quarter" idx="12"/>
          </p:nvPr>
        </p:nvSpPr>
        <p:spPr/>
        <p:txBody>
          <a:bodyPr/>
          <a:lstStyle/>
          <a:p>
            <a:fld id="{169B2101-2E9F-420A-91A3-890890D84497}" type="slidenum">
              <a:rPr lang="en-US" sz="1200" smtClean="0"/>
              <a:pPr/>
              <a:t>‹#›</a:t>
            </a:fld>
            <a:endParaRPr lang="en-US" sz="1200" dirty="0"/>
          </a:p>
        </p:txBody>
      </p:sp>
    </p:spTree>
    <p:extLst>
      <p:ext uri="{BB962C8B-B14F-4D97-AF65-F5344CB8AC3E}">
        <p14:creationId xmlns:p14="http://schemas.microsoft.com/office/powerpoint/2010/main" val="367983177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en-US" sz="1100" smtClean="0"/>
              <a:t>August 31, 2017</a:t>
            </a:r>
            <a:endParaRPr lang="en-US" sz="1050" dirty="0"/>
          </a:p>
        </p:txBody>
      </p:sp>
      <p:sp>
        <p:nvSpPr>
          <p:cNvPr id="3" name="Footer Placeholder 2"/>
          <p:cNvSpPr>
            <a:spLocks noGrp="1"/>
          </p:cNvSpPr>
          <p:nvPr>
            <p:ph type="ftr" sz="quarter" idx="11"/>
          </p:nvPr>
        </p:nvSpPr>
        <p:spPr/>
        <p:txBody>
          <a:bodyPr/>
          <a:lstStyle/>
          <a:p>
            <a:endParaRPr lang="en-US" sz="1200" dirty="0"/>
          </a:p>
        </p:txBody>
      </p:sp>
      <p:sp>
        <p:nvSpPr>
          <p:cNvPr id="4" name="Slide Number Placeholder 3"/>
          <p:cNvSpPr>
            <a:spLocks noGrp="1"/>
          </p:cNvSpPr>
          <p:nvPr>
            <p:ph type="sldNum" sz="quarter" idx="12"/>
          </p:nvPr>
        </p:nvSpPr>
        <p:spPr/>
        <p:txBody>
          <a:bodyPr/>
          <a:lstStyle/>
          <a:p>
            <a:fld id="{169B2101-2E9F-420A-91A3-890890D84497}" type="slidenum">
              <a:rPr lang="en-US" sz="1200" smtClean="0"/>
              <a:pPr/>
              <a:t>‹#›</a:t>
            </a:fld>
            <a:endParaRPr lang="en-US" sz="1200" dirty="0"/>
          </a:p>
        </p:txBody>
      </p:sp>
    </p:spTree>
    <p:extLst>
      <p:ext uri="{BB962C8B-B14F-4D97-AF65-F5344CB8AC3E}">
        <p14:creationId xmlns:p14="http://schemas.microsoft.com/office/powerpoint/2010/main" val="3595756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0D76BD"/>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D76B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B82A3B-0E00-4480-8575-91C6CC07E1CB}"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885816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15EA30-1081-429E-909D-7207BE246AF1}"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028006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D76BD"/>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rgbClr val="0D76B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1B0966-B4E9-4322-B308-D340BCD5659D}"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394752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4F2B1F-3B53-48F1-AE1E-A31C08A2EDE7}"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924679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E41253-F170-4D88-A0BC-0F0F6956A1F3}"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39826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0"/>
          <p:cNvSpPr>
            <a:spLocks noGrp="1"/>
          </p:cNvSpPr>
          <p:nvPr>
            <p:ph type="dt" sz="half" idx="10"/>
          </p:nvPr>
        </p:nvSpPr>
        <p:spPr/>
        <p:txBody>
          <a:bodyPr rtlCol="0"/>
          <a:lstStyle/>
          <a:p>
            <a:pPr algn="r"/>
            <a:r>
              <a:rPr lang="en-US" sz="1100" smtClean="0"/>
              <a:t>August 31, 2017</a:t>
            </a:r>
            <a:endParaRPr lang="en-US" dirty="0"/>
          </a:p>
        </p:txBody>
      </p:sp>
      <p:sp>
        <p:nvSpPr>
          <p:cNvPr id="27" name="Rectangle 11"/>
          <p:cNvSpPr>
            <a:spLocks noGrp="1"/>
          </p:cNvSpPr>
          <p:nvPr>
            <p:ph type="sldNum" sz="quarter" idx="11"/>
          </p:nvPr>
        </p:nvSpPr>
        <p:spPr/>
        <p:txBody>
          <a:bodyPr rtlCol="0"/>
          <a:lstStyle/>
          <a:p>
            <a:fld id="{169B2101-2E9F-420A-91A3-890890D84497}" type="slidenum">
              <a:rPr lang="en-US" sz="1200" smtClean="0"/>
              <a:pPr/>
              <a:t>‹#›</a:t>
            </a:fld>
            <a:endParaRPr lang="en-US" dirty="0"/>
          </a:p>
        </p:txBody>
      </p:sp>
      <p:sp>
        <p:nvSpPr>
          <p:cNvPr id="4" name="Rectangle 12"/>
          <p:cNvSpPr>
            <a:spLocks noGrp="1"/>
          </p:cNvSpPr>
          <p:nvPr>
            <p:ph type="ftr" sz="quarter" idx="12"/>
          </p:nvPr>
        </p:nvSpPr>
        <p:spPr/>
        <p:txBody>
          <a:bodyPr rtlCol="0"/>
          <a:lstStyle/>
          <a:p>
            <a:endParaRPr lang="en-US" dirty="0"/>
          </a:p>
        </p:txBody>
      </p:sp>
      <p:sp>
        <p:nvSpPr>
          <p:cNvPr id="28" name="Rectangle 14"/>
          <p:cNvSpPr>
            <a:spLocks noGrp="1"/>
          </p:cNvSpPr>
          <p:nvPr>
            <p:ph type="title"/>
          </p:nvPr>
        </p:nvSpPr>
        <p:spPr/>
        <p:txBody>
          <a:bodyPr rtlCol="0" anchor="b"/>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25E950-39C5-4B6C-AB4F-0BC3EDD6F4A4}"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377762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964D71-8894-41B5-A07E-EBD3CA2D552B}"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529970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63A83D-F9CB-48E7-85D8-48FD9990F2A0}"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590693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62200" y="1600200"/>
            <a:ext cx="4267200" cy="3200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0163F3A-C5FA-428B-8872-CCD033BE65E4}"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414989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0D76BD"/>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D76B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B82A3B-0E00-4480-8575-91C6CC07E1CB}"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317953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15EA30-1081-429E-909D-7207BE246AF1}"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381724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D76BD"/>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rgbClr val="0D76B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1B0966-B4E9-4322-B308-D340BCD5659D}"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1707985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4F2B1F-3B53-48F1-AE1E-A31C08A2EDE7}"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619425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E41253-F170-4D88-A0BC-0F0F6956A1F3}"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49253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25E950-39C5-4B6C-AB4F-0BC3EDD6F4A4}"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25606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9" name="Rectangle 3"/>
          <p:cNvSpPr>
            <a:spLocks noGrp="1"/>
          </p:cNvSpPr>
          <p:nvPr>
            <p:ph type="dt" sz="half" idx="10"/>
          </p:nvPr>
        </p:nvSpPr>
        <p:spPr/>
        <p:txBody>
          <a:bodyPr rtlCol="0"/>
          <a:lstStyle/>
          <a:p>
            <a:pPr algn="r"/>
            <a:r>
              <a:rPr lang="en-US" sz="1100" smtClean="0"/>
              <a:t>August 31, 2017</a:t>
            </a:r>
            <a:endParaRPr lang="en-US" dirty="0"/>
          </a:p>
        </p:txBody>
      </p:sp>
      <p:sp>
        <p:nvSpPr>
          <p:cNvPr id="26" name="Rectangle 4"/>
          <p:cNvSpPr>
            <a:spLocks noGrp="1"/>
          </p:cNvSpPr>
          <p:nvPr>
            <p:ph type="ftr" sz="quarter" idx="11"/>
          </p:nvPr>
        </p:nvSpPr>
        <p:spPr/>
        <p:txBody>
          <a:bodyPr rtlCol="0"/>
          <a:lstStyle/>
          <a:p>
            <a:endParaRPr lang="en-US" dirty="0"/>
          </a:p>
        </p:txBody>
      </p:sp>
      <p:sp>
        <p:nvSpPr>
          <p:cNvPr id="12" name="Rectangle 5"/>
          <p:cNvSpPr>
            <a:spLocks noGrp="1"/>
          </p:cNvSpPr>
          <p:nvPr>
            <p:ph type="sldNum" sz="quarter" idx="12"/>
          </p:nvPr>
        </p:nvSpPr>
        <p:spPr/>
        <p:txBody>
          <a:bodyPr rtlCol="0"/>
          <a:lstStyle/>
          <a:p>
            <a:fld id="{169B2101-2E9F-420A-91A3-890890D84497}" type="slidenum">
              <a:rPr lang="en-US" sz="1200" smtClean="0"/>
              <a:pPr/>
              <a:t>‹#›</a:t>
            </a:fld>
            <a:endParaRPr lang="en-US" dirty="0"/>
          </a:p>
        </p:txBody>
      </p:sp>
      <p:sp>
        <p:nvSpPr>
          <p:cNvPr id="27" name="Rectangle 6"/>
          <p:cNvSpPr>
            <a:spLocks noGrp="1"/>
          </p:cNvSpPr>
          <p:nvPr>
            <p:ph type="title" hasCustomPrompt="1"/>
          </p:nvPr>
        </p:nvSpPr>
        <p:spPr>
          <a:xfrm>
            <a:off x="228600" y="1676400"/>
            <a:ext cx="8229600" cy="1143000"/>
          </a:xfrm>
        </p:spPr>
        <p:txBody>
          <a:bodyPr rtlCol="0" anchor="ctr">
            <a:normAutofit/>
          </a:bodyPr>
          <a:lstStyle>
            <a:lvl1pPr>
              <a:defRPr kumimoji="0" sz="4800" b="1" i="0" u="none" strike="noStrike" kern="0" cap="none" spc="0" normalizeH="0" baseline="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a:ea typeface="+mj-ea"/>
                <a:cs typeface="+mj-cs"/>
              </a:defRPr>
            </a:lvl1pPr>
            <a:extLst/>
          </a:lstStyle>
          <a:p>
            <a:r>
              <a:rPr lang="en-US" dirty="0" smtClean="0"/>
              <a:t>Click to add section title</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964D71-8894-41B5-A07E-EBD3CA2D552B}"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156003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63A83D-F9CB-48E7-85D8-48FD9990F2A0}"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800413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62200" y="1600200"/>
            <a:ext cx="4267200" cy="3200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0163F3A-C5FA-428B-8872-CCD033BE65E4}"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02278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40042" y="2282825"/>
            <a:ext cx="7146758" cy="1470025"/>
          </a:xfrm>
        </p:spPr>
        <p:txBody>
          <a:bodyPr/>
          <a:lstStyle>
            <a:lvl1pPr>
              <a:defRPr baseline="0">
                <a:solidFill>
                  <a:srgbClr val="6A737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40042" y="3886200"/>
            <a:ext cx="7146758" cy="1752600"/>
          </a:xfrm>
        </p:spPr>
        <p:txBody>
          <a:bodyPr/>
          <a:lstStyle>
            <a:lvl1pPr marL="0" indent="0" algn="ctr">
              <a:buNone/>
              <a:defRPr baseline="0">
                <a:solidFill>
                  <a:srgbClr val="0D76B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lgn="r"/>
            <a:r>
              <a:rPr lang="en-US" sz="1100" smtClean="0"/>
              <a:t>August 31, 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9B2101-2E9F-420A-91A3-890890D84497}" type="slidenum">
              <a:rPr lang="en-US" sz="1200" smtClean="0"/>
              <a:pPr/>
              <a:t>‹#›</a:t>
            </a:fld>
            <a:endParaRPr lang="en-US" dirty="0"/>
          </a:p>
        </p:txBody>
      </p:sp>
      <p:pic>
        <p:nvPicPr>
          <p:cNvPr id="7" name="Picture 6" descr="corner-Triangl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45155" y="950989"/>
            <a:ext cx="6761237" cy="5070928"/>
          </a:xfrm>
          <a:prstGeom prst="rect">
            <a:avLst/>
          </a:prstGeom>
        </p:spPr>
      </p:pic>
      <p:pic>
        <p:nvPicPr>
          <p:cNvPr id="8" name="Picture 7" descr="C:\Users\sberntsen\Downloads\2 CareerSource Okaloosa Walton_Full Color.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08062"/>
            <a:ext cx="2483518" cy="1103786"/>
          </a:xfrm>
          <a:prstGeom prst="rect">
            <a:avLst/>
          </a:prstGeom>
          <a:noFill/>
          <a:ln>
            <a:noFill/>
          </a:ln>
        </p:spPr>
      </p:pic>
      <p:sp>
        <p:nvSpPr>
          <p:cNvPr id="9" name="Oval 28"/>
          <p:cNvSpPr/>
          <p:nvPr userDrawn="1"/>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p>
            <a:pPr algn="ctr"/>
            <a:endParaRPr lang="en-US" dirty="0"/>
          </a:p>
        </p:txBody>
      </p:sp>
      <p:sp>
        <p:nvSpPr>
          <p:cNvPr id="10" name="Oval 28"/>
          <p:cNvSpPr/>
          <p:nvPr userDrawn="1"/>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p>
            <a:pPr algn="ctr"/>
            <a:endParaRPr lang="en-US" dirty="0"/>
          </a:p>
        </p:txBody>
      </p:sp>
      <p:sp>
        <p:nvSpPr>
          <p:cNvPr id="11" name="Oval 28"/>
          <p:cNvSpPr/>
          <p:nvPr userDrawn="1"/>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p>
            <a:pPr algn="ctr"/>
            <a:endParaRPr lang="en-US" dirty="0"/>
          </a:p>
        </p:txBody>
      </p:sp>
      <p:sp>
        <p:nvSpPr>
          <p:cNvPr id="12" name="Oval 28"/>
          <p:cNvSpPr/>
          <p:nvPr userDrawn="1"/>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p>
            <a:pPr algn="ctr"/>
            <a:endParaRPr lang="en-US" dirty="0"/>
          </a:p>
        </p:txBody>
      </p:sp>
    </p:spTree>
    <p:extLst>
      <p:ext uri="{BB962C8B-B14F-4D97-AF65-F5344CB8AC3E}">
        <p14:creationId xmlns:p14="http://schemas.microsoft.com/office/powerpoint/2010/main" val="8478288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7473" y="-1"/>
            <a:ext cx="9144001" cy="6977742"/>
          </a:xfrm>
          <a:prstGeom prst="rect">
            <a:avLst/>
          </a:prstGeom>
        </p:spPr>
      </p:pic>
      <p:pic>
        <p:nvPicPr>
          <p:cNvPr id="7" name="Picture 6"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4185" y="5418981"/>
            <a:ext cx="2054413" cy="154081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45" y="110733"/>
            <a:ext cx="2057400" cy="914400"/>
          </a:xfrm>
          <a:prstGeom prst="rect">
            <a:avLst/>
          </a:prstGeom>
        </p:spPr>
      </p:pic>
    </p:spTree>
    <p:extLst>
      <p:ext uri="{BB962C8B-B14F-4D97-AF65-F5344CB8AC3E}">
        <p14:creationId xmlns:p14="http://schemas.microsoft.com/office/powerpoint/2010/main" val="2172167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a:r>
              <a:rPr lang="en-US" sz="1100" smtClean="0"/>
              <a:t>August 31, 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9B2101-2E9F-420A-91A3-890890D84497}" type="slidenum">
              <a:rPr lang="en-US" sz="1200" smtClean="0"/>
              <a:pPr/>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614449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lgn="r"/>
            <a:r>
              <a:rPr lang="en-US" sz="1100" smtClean="0"/>
              <a:t>August 31, 2017</a:t>
            </a:r>
            <a:endParaRPr lang="en-US" sz="1050" dirty="0"/>
          </a:p>
        </p:txBody>
      </p:sp>
      <p:sp>
        <p:nvSpPr>
          <p:cNvPr id="8" name="Footer Placeholder 7"/>
          <p:cNvSpPr>
            <a:spLocks noGrp="1"/>
          </p:cNvSpPr>
          <p:nvPr>
            <p:ph type="ftr" sz="quarter" idx="11"/>
          </p:nvPr>
        </p:nvSpPr>
        <p:spPr/>
        <p:txBody>
          <a:bodyPr/>
          <a:lstStyle/>
          <a:p>
            <a:endParaRPr lang="en-US" sz="1200" dirty="0"/>
          </a:p>
        </p:txBody>
      </p:sp>
      <p:sp>
        <p:nvSpPr>
          <p:cNvPr id="9" name="Slide Number Placeholder 8"/>
          <p:cNvSpPr>
            <a:spLocks noGrp="1"/>
          </p:cNvSpPr>
          <p:nvPr>
            <p:ph type="sldNum" sz="quarter" idx="12"/>
          </p:nvPr>
        </p:nvSpPr>
        <p:spPr/>
        <p:txBody>
          <a:bodyPr/>
          <a:lstStyle/>
          <a:p>
            <a:fld id="{169B2101-2E9F-420A-91A3-890890D84497}" type="slidenum">
              <a:rPr lang="en-US" sz="1200" smtClean="0"/>
              <a:pPr/>
              <a:t>‹#›</a:t>
            </a:fld>
            <a:endParaRPr lang="en-US" sz="1200" dirty="0"/>
          </a:p>
        </p:txBody>
      </p:sp>
    </p:spTree>
    <p:extLst>
      <p:ext uri="{BB962C8B-B14F-4D97-AF65-F5344CB8AC3E}">
        <p14:creationId xmlns:p14="http://schemas.microsoft.com/office/powerpoint/2010/main" val="42040260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en-US" sz="1100" smtClean="0"/>
              <a:t>August 31, 2017</a:t>
            </a:r>
            <a:endParaRPr lang="en-US" sz="1050" dirty="0"/>
          </a:p>
        </p:txBody>
      </p:sp>
      <p:sp>
        <p:nvSpPr>
          <p:cNvPr id="3" name="Footer Placeholder 2"/>
          <p:cNvSpPr>
            <a:spLocks noGrp="1"/>
          </p:cNvSpPr>
          <p:nvPr>
            <p:ph type="ftr" sz="quarter" idx="11"/>
          </p:nvPr>
        </p:nvSpPr>
        <p:spPr/>
        <p:txBody>
          <a:bodyPr/>
          <a:lstStyle/>
          <a:p>
            <a:endParaRPr lang="en-US" sz="1200" dirty="0"/>
          </a:p>
        </p:txBody>
      </p:sp>
      <p:sp>
        <p:nvSpPr>
          <p:cNvPr id="4" name="Slide Number Placeholder 3"/>
          <p:cNvSpPr>
            <a:spLocks noGrp="1"/>
          </p:cNvSpPr>
          <p:nvPr>
            <p:ph type="sldNum" sz="quarter" idx="12"/>
          </p:nvPr>
        </p:nvSpPr>
        <p:spPr/>
        <p:txBody>
          <a:bodyPr/>
          <a:lstStyle/>
          <a:p>
            <a:fld id="{169B2101-2E9F-420A-91A3-890890D84497}" type="slidenum">
              <a:rPr lang="en-US" sz="1200" smtClean="0"/>
              <a:pPr/>
              <a:t>‹#›</a:t>
            </a:fld>
            <a:endParaRPr lang="en-US" sz="1200" dirty="0"/>
          </a:p>
        </p:txBody>
      </p:sp>
    </p:spTree>
    <p:extLst>
      <p:ext uri="{BB962C8B-B14F-4D97-AF65-F5344CB8AC3E}">
        <p14:creationId xmlns:p14="http://schemas.microsoft.com/office/powerpoint/2010/main" val="19256301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0D76BD"/>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D76B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B82A3B-0E00-4480-8575-91C6CC07E1CB}"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4285882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15EA30-1081-429E-909D-7207BE246AF1}"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439433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imple Question &amp; Answer">
    <p:spTree>
      <p:nvGrpSpPr>
        <p:cNvPr id="1" name=""/>
        <p:cNvGrpSpPr/>
        <p:nvPr/>
      </p:nvGrpSpPr>
      <p:grpSpPr>
        <a:xfrm>
          <a:off x="0" y="0"/>
          <a:ext cx="0" cy="0"/>
          <a:chOff x="0" y="0"/>
          <a:chExt cx="0" cy="0"/>
        </a:xfrm>
      </p:grpSpPr>
      <p:sp>
        <p:nvSpPr>
          <p:cNvPr id="25" name="Rectangle 3"/>
          <p:cNvSpPr>
            <a:spLocks noGrp="1"/>
          </p:cNvSpPr>
          <p:nvPr>
            <p:ph type="dt" sz="half" idx="10"/>
          </p:nvPr>
        </p:nvSpPr>
        <p:spPr/>
        <p:txBody>
          <a:bodyPr vert="horz"/>
          <a:lstStyle>
            <a:lvl1pPr algn="r">
              <a:defRPr/>
            </a:lvl1pPr>
            <a:extLst/>
          </a:lstStyle>
          <a:p>
            <a:r>
              <a:rPr lang="en-US" smtClean="0"/>
              <a:t>August 31, 2017</a:t>
            </a:r>
            <a:endParaRPr lang="en-US" dirty="0"/>
          </a:p>
        </p:txBody>
      </p:sp>
      <p:sp>
        <p:nvSpPr>
          <p:cNvPr id="22" name="Rectangle 4"/>
          <p:cNvSpPr>
            <a:spLocks noGrp="1"/>
          </p:cNvSpPr>
          <p:nvPr>
            <p:ph type="ftr" sz="quarter" idx="11"/>
          </p:nvPr>
        </p:nvSpPr>
        <p:spPr/>
        <p:txBody>
          <a:bodyPr vert="horz"/>
          <a:lstStyle/>
          <a:p>
            <a:endParaRPr lang="en-US" dirty="0"/>
          </a:p>
        </p:txBody>
      </p:sp>
      <p:sp>
        <p:nvSpPr>
          <p:cNvPr id="31" name="Rectangle 5"/>
          <p:cNvSpPr>
            <a:spLocks noGrp="1"/>
          </p:cNvSpPr>
          <p:nvPr>
            <p:ph type="sldNum" sz="quarter" idx="12"/>
          </p:nvPr>
        </p:nvSpPr>
        <p:spPr/>
        <p:txBody>
          <a:bodyPr vert="horz"/>
          <a:lstStyle/>
          <a:p>
            <a:fld id="{C75B88FA-3392-4D65-A457-DB2A9953195B}" type="slidenum">
              <a:rPr lang="en-US" smtClean="0"/>
              <a:pPr/>
              <a:t>‹#›</a:t>
            </a:fld>
            <a:endParaRPr lang="en-US" dirty="0"/>
          </a:p>
        </p:txBody>
      </p:sp>
      <p:sp>
        <p:nvSpPr>
          <p:cNvPr id="4" name="Rectangle 8"/>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13" name="Rectangle 13"/>
          <p:cNvSpPr>
            <a:spLocks noGrp="1"/>
          </p:cNvSpPr>
          <p:nvPr>
            <p:ph type="body" sz="quarter" idx="14" hasCustomPrompt="1"/>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lang="en-US" dirty="0" smtClean="0"/>
              <a:t>Click to add answer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4"/>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1000"/>
                                        <p:tgtEl>
                                          <p:spTgt spid="13">
                                            <p:txEl>
                                              <p:pRg st="0" end="0"/>
                                            </p:txEl>
                                          </p:spTgt>
                                        </p:tgtEl>
                                      </p:cBhvr>
                                    </p:animEffect>
                                    <p:anim calcmode="lin" valueType="num">
                                      <p:cBhvr>
                                        <p:cTn id="11" dur="1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ppt_w</p:attrName>
                        </p:attrNameLst>
                      </p:cBhvr>
                      <p:tavLst>
                        <p:tav tm="0" fmla="#ppt_w*sin(2.5*pi*$)">
                          <p:val>
                            <p:fltVal val="0"/>
                          </p:val>
                        </p:tav>
                        <p:tav tm="100000">
                          <p:val>
                            <p:fltVal val="1"/>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D76BD"/>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rgbClr val="0D76B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1B0966-B4E9-4322-B308-D340BCD5659D}"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468638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4F2B1F-3B53-48F1-AE1E-A31C08A2EDE7}"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12547932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E41253-F170-4D88-A0BC-0F0F6956A1F3}"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285873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25E950-39C5-4B6C-AB4F-0BC3EDD6F4A4}"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5568879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964D71-8894-41B5-A07E-EBD3CA2D552B}"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809710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63A83D-F9CB-48E7-85D8-48FD9990F2A0}"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16438276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62200" y="1600200"/>
            <a:ext cx="4267200" cy="3200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0163F3A-C5FA-428B-8872-CCD033BE65E4}"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555855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0D76BD"/>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D76B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B82A3B-0E00-4480-8575-91C6CC07E1CB}"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11472100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15EA30-1081-429E-909D-7207BE246AF1}"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6336329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D76BD"/>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rgbClr val="0D76B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1B0966-B4E9-4322-B308-D340BCD5659D}"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67143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tailed Question &amp; Answer">
    <p:spTree>
      <p:nvGrpSpPr>
        <p:cNvPr id="1" name=""/>
        <p:cNvGrpSpPr/>
        <p:nvPr/>
      </p:nvGrpSpPr>
      <p:grpSpPr>
        <a:xfrm>
          <a:off x="0" y="0"/>
          <a:ext cx="0" cy="0"/>
          <a:chOff x="0" y="0"/>
          <a:chExt cx="0" cy="0"/>
        </a:xfrm>
      </p:grpSpPr>
      <p:sp>
        <p:nvSpPr>
          <p:cNvPr id="27" name="Rectangle 3"/>
          <p:cNvSpPr>
            <a:spLocks noGrp="1"/>
          </p:cNvSpPr>
          <p:nvPr>
            <p:ph type="dt" sz="half" idx="10"/>
          </p:nvPr>
        </p:nvSpPr>
        <p:spPr/>
        <p:txBody>
          <a:bodyPr vert="horz"/>
          <a:lstStyle>
            <a:lvl1pPr algn="r">
              <a:defRPr/>
            </a:lvl1pPr>
            <a:extLst/>
          </a:lstStyle>
          <a:p>
            <a:r>
              <a:rPr lang="en-US" smtClean="0"/>
              <a:t>August 31, 2017</a:t>
            </a:r>
            <a:endParaRPr lang="en-US" dirty="0"/>
          </a:p>
        </p:txBody>
      </p:sp>
      <p:sp>
        <p:nvSpPr>
          <p:cNvPr id="28" name="Rectangle 4"/>
          <p:cNvSpPr>
            <a:spLocks noGrp="1"/>
          </p:cNvSpPr>
          <p:nvPr>
            <p:ph type="ftr" sz="quarter" idx="11"/>
          </p:nvPr>
        </p:nvSpPr>
        <p:spPr/>
        <p:txBody>
          <a:bodyPr vert="horz"/>
          <a:lstStyle/>
          <a:p>
            <a:endParaRPr lang="en-US" dirty="0"/>
          </a:p>
        </p:txBody>
      </p:sp>
      <p:sp>
        <p:nvSpPr>
          <p:cNvPr id="10" name="Rectangle 5"/>
          <p:cNvSpPr>
            <a:spLocks noGrp="1"/>
          </p:cNvSpPr>
          <p:nvPr>
            <p:ph type="sldNum" sz="quarter" idx="12"/>
          </p:nvPr>
        </p:nvSpPr>
        <p:spPr/>
        <p:txBody>
          <a:bodyPr vert="horz"/>
          <a:lstStyle/>
          <a:p>
            <a:fld id="{C75B88FA-3392-4D65-A457-DB2A9953195B}" type="slidenum">
              <a:rPr lang="en-US" smtClean="0"/>
              <a:pPr/>
              <a:t>‹#›</a:t>
            </a:fld>
            <a:endParaRPr lang="en-US" dirty="0"/>
          </a:p>
        </p:txBody>
      </p:sp>
      <p:sp>
        <p:nvSpPr>
          <p:cNvPr id="31" name="Rectangle 8"/>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25" name="Rectangle 13"/>
          <p:cNvSpPr>
            <a:spLocks noGrp="1"/>
          </p:cNvSpPr>
          <p:nvPr>
            <p:ph type="body" sz="quarter" idx="14" hasCustomPrompt="1"/>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lang="en-US" dirty="0" smtClean="0"/>
              <a:t>Click to add answer</a:t>
            </a:r>
            <a:endParaRPr lang="en-US" dirty="0"/>
          </a:p>
        </p:txBody>
      </p:sp>
      <p:sp>
        <p:nvSpPr>
          <p:cNvPr id="22" name="Rectangle 9"/>
          <p:cNvSpPr>
            <a:spLocks noGrp="1"/>
          </p:cNvSpPr>
          <p:nvPr>
            <p:ph type="body" sz="quarter" idx="15" hasCustomPrompt="1"/>
          </p:nvPr>
        </p:nvSpPr>
        <p:spPr>
          <a:xfrm>
            <a:off x="1828800" y="3124200"/>
            <a:ext cx="5105400" cy="1981200"/>
          </a:xfrm>
        </p:spPr>
        <p:txBody>
          <a:bodyPr vert="horz"/>
          <a:lstStyle>
            <a:lvl1pPr algn="ctr">
              <a:buFontTx/>
              <a:buNone/>
              <a:defRPr i="1" baseline="0"/>
            </a:lvl1pPr>
            <a:extLst/>
          </a:lstStyle>
          <a:p>
            <a:pPr lvl="0"/>
            <a:r>
              <a:rPr lang="en-US" dirty="0" smtClean="0"/>
              <a:t>Click to add detail to the answer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1"/>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1000"/>
                                        <p:tgtEl>
                                          <p:spTgt spid="25">
                                            <p:txEl>
                                              <p:pRg st="0" end="0"/>
                                            </p:txEl>
                                          </p:spTgt>
                                        </p:tgtEl>
                                      </p:cBhvr>
                                    </p:animEffect>
                                    <p:anim calcmode="lin" valueType="num">
                                      <p:cBhvr>
                                        <p:cTn id="11" dur="1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fade">
                                      <p:cBhvr>
                                        <p:cTn id="16"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anim calcmode="lin" valueType="num">
                      <p:cBhvr>
                        <p:cTn dur="1000" fill="hold"/>
                        <p:tgtEl>
                          <p:spTgt spid="25"/>
                        </p:tgtEl>
                        <p:attrNameLst>
                          <p:attrName>ppt_w</p:attrName>
                        </p:attrNameLst>
                      </p:cBhvr>
                      <p:tavLst>
                        <p:tav tm="0" fmla="#ppt_w*sin(2.5*pi*$)">
                          <p:val>
                            <p:fltVal val="0"/>
                          </p:val>
                        </p:tav>
                        <p:tav tm="100000">
                          <p:val>
                            <p:fltVal val="1"/>
                          </p:val>
                        </p:tav>
                      </p:tavLst>
                    </p:anim>
                    <p:anim calcmode="lin" valueType="num">
                      <p:cBhvr>
                        <p:cTn dur="1000" fill="hold"/>
                        <p:tgtEl>
                          <p:spTgt spid="25"/>
                        </p:tgtEl>
                        <p:attrNameLst>
                          <p:attrName>ppt_h</p:attrName>
                        </p:attrNameLst>
                      </p:cBhvr>
                      <p:tavLst>
                        <p:tav tm="0">
                          <p:val>
                            <p:strVal val="#ppt_h"/>
                          </p:val>
                        </p:tav>
                        <p:tav tm="100000">
                          <p:val>
                            <p:strVal val="#ppt_h"/>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4F2B1F-3B53-48F1-AE1E-A31C08A2EDE7}"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571576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E41253-F170-4D88-A0BC-0F0F6956A1F3}"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1520374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25E950-39C5-4B6C-AB4F-0BC3EDD6F4A4}"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11937290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964D71-8894-41B5-A07E-EBD3CA2D552B}"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42347274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63A83D-F9CB-48E7-85D8-48FD9990F2A0}"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1181484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62200" y="1600200"/>
            <a:ext cx="4267200" cy="3200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0163F3A-C5FA-428B-8872-CCD033BE65E4}"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13025010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40042" y="2282825"/>
            <a:ext cx="7146758" cy="1470025"/>
          </a:xfrm>
        </p:spPr>
        <p:txBody>
          <a:bodyPr/>
          <a:lstStyle>
            <a:lvl1pPr>
              <a:defRPr baseline="0">
                <a:solidFill>
                  <a:srgbClr val="6A737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40042" y="3886200"/>
            <a:ext cx="7146758" cy="1752600"/>
          </a:xfrm>
        </p:spPr>
        <p:txBody>
          <a:bodyPr/>
          <a:lstStyle>
            <a:lvl1pPr marL="0" indent="0" algn="ctr">
              <a:buNone/>
              <a:defRPr baseline="0">
                <a:solidFill>
                  <a:srgbClr val="0D76B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lgn="r"/>
            <a:r>
              <a:rPr lang="en-US" sz="1100" smtClean="0"/>
              <a:t>August 31, 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9B2101-2E9F-420A-91A3-890890D84497}" type="slidenum">
              <a:rPr lang="en-US" sz="1200" smtClean="0"/>
              <a:pPr/>
              <a:t>‹#›</a:t>
            </a:fld>
            <a:endParaRPr lang="en-US" dirty="0"/>
          </a:p>
        </p:txBody>
      </p:sp>
      <p:pic>
        <p:nvPicPr>
          <p:cNvPr id="7" name="Picture 6" descr="corner-Triangl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45155" y="950989"/>
            <a:ext cx="6761237" cy="5070928"/>
          </a:xfrm>
          <a:prstGeom prst="rect">
            <a:avLst/>
          </a:prstGeom>
        </p:spPr>
      </p:pic>
      <p:pic>
        <p:nvPicPr>
          <p:cNvPr id="8" name="Picture 7" descr="C:\Users\sberntsen\Downloads\2 CareerSource Okaloosa Walton_Full Color.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08062"/>
            <a:ext cx="2483518" cy="1103786"/>
          </a:xfrm>
          <a:prstGeom prst="rect">
            <a:avLst/>
          </a:prstGeom>
          <a:noFill/>
          <a:ln>
            <a:noFill/>
          </a:ln>
        </p:spPr>
      </p:pic>
      <p:sp>
        <p:nvSpPr>
          <p:cNvPr id="9" name="Oval 28"/>
          <p:cNvSpPr/>
          <p:nvPr userDrawn="1"/>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p>
            <a:pPr algn="ctr"/>
            <a:endParaRPr lang="en-US" dirty="0"/>
          </a:p>
        </p:txBody>
      </p:sp>
      <p:sp>
        <p:nvSpPr>
          <p:cNvPr id="10" name="Oval 28"/>
          <p:cNvSpPr/>
          <p:nvPr userDrawn="1"/>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p>
            <a:pPr algn="ctr"/>
            <a:endParaRPr lang="en-US" dirty="0"/>
          </a:p>
        </p:txBody>
      </p:sp>
      <p:sp>
        <p:nvSpPr>
          <p:cNvPr id="11" name="Oval 28"/>
          <p:cNvSpPr/>
          <p:nvPr userDrawn="1"/>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p>
            <a:pPr algn="ctr"/>
            <a:endParaRPr lang="en-US" dirty="0"/>
          </a:p>
        </p:txBody>
      </p:sp>
      <p:sp>
        <p:nvSpPr>
          <p:cNvPr id="12" name="Oval 28"/>
          <p:cNvSpPr/>
          <p:nvPr userDrawn="1"/>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p>
            <a:pPr algn="ctr"/>
            <a:endParaRPr lang="en-US" dirty="0"/>
          </a:p>
        </p:txBody>
      </p:sp>
    </p:spTree>
    <p:extLst>
      <p:ext uri="{BB962C8B-B14F-4D97-AF65-F5344CB8AC3E}">
        <p14:creationId xmlns:p14="http://schemas.microsoft.com/office/powerpoint/2010/main" val="15232948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7473" y="-1"/>
            <a:ext cx="9144001" cy="6977742"/>
          </a:xfrm>
          <a:prstGeom prst="rect">
            <a:avLst/>
          </a:prstGeom>
        </p:spPr>
      </p:pic>
      <p:pic>
        <p:nvPicPr>
          <p:cNvPr id="7" name="Picture 6" descr="corner-Triangl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4185" y="5418981"/>
            <a:ext cx="2054413" cy="154081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45" y="110733"/>
            <a:ext cx="2057400" cy="914400"/>
          </a:xfrm>
          <a:prstGeom prst="rect">
            <a:avLst/>
          </a:prstGeom>
        </p:spPr>
      </p:pic>
    </p:spTree>
    <p:extLst>
      <p:ext uri="{BB962C8B-B14F-4D97-AF65-F5344CB8AC3E}">
        <p14:creationId xmlns:p14="http://schemas.microsoft.com/office/powerpoint/2010/main" val="11498590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a:r>
              <a:rPr lang="en-US" sz="1100" smtClean="0"/>
              <a:t>August 31, 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9B2101-2E9F-420A-91A3-890890D84497}" type="slidenum">
              <a:rPr lang="en-US" sz="1200" smtClean="0"/>
              <a:pPr/>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9207312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TxTwoObj">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lgn="r"/>
            <a:r>
              <a:rPr lang="en-US" sz="1100" smtClean="0"/>
              <a:t>August 31, 2017</a:t>
            </a:r>
            <a:endParaRPr lang="en-US" sz="1050" dirty="0"/>
          </a:p>
        </p:txBody>
      </p:sp>
      <p:sp>
        <p:nvSpPr>
          <p:cNvPr id="8" name="Footer Placeholder 7"/>
          <p:cNvSpPr>
            <a:spLocks noGrp="1"/>
          </p:cNvSpPr>
          <p:nvPr>
            <p:ph type="ftr" sz="quarter" idx="11"/>
          </p:nvPr>
        </p:nvSpPr>
        <p:spPr/>
        <p:txBody>
          <a:bodyPr/>
          <a:lstStyle/>
          <a:p>
            <a:endParaRPr lang="en-US" sz="1200" dirty="0"/>
          </a:p>
        </p:txBody>
      </p:sp>
      <p:sp>
        <p:nvSpPr>
          <p:cNvPr id="9" name="Slide Number Placeholder 8"/>
          <p:cNvSpPr>
            <a:spLocks noGrp="1"/>
          </p:cNvSpPr>
          <p:nvPr>
            <p:ph type="sldNum" sz="quarter" idx="12"/>
          </p:nvPr>
        </p:nvSpPr>
        <p:spPr/>
        <p:txBody>
          <a:bodyPr/>
          <a:lstStyle/>
          <a:p>
            <a:fld id="{169B2101-2E9F-420A-91A3-890890D84497}" type="slidenum">
              <a:rPr lang="en-US" sz="1200" smtClean="0"/>
              <a:pPr/>
              <a:t>‹#›</a:t>
            </a:fld>
            <a:endParaRPr lang="en-US" sz="1200" dirty="0"/>
          </a:p>
        </p:txBody>
      </p:sp>
    </p:spTree>
    <p:extLst>
      <p:ext uri="{BB962C8B-B14F-4D97-AF65-F5344CB8AC3E}">
        <p14:creationId xmlns:p14="http://schemas.microsoft.com/office/powerpoint/2010/main" val="245313974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ue or False Question (Answer: True)">
    <p:spTree>
      <p:nvGrpSpPr>
        <p:cNvPr id="1" name=""/>
        <p:cNvGrpSpPr/>
        <p:nvPr/>
      </p:nvGrpSpPr>
      <p:grpSpPr>
        <a:xfrm>
          <a:off x="0" y="0"/>
          <a:ext cx="0" cy="0"/>
          <a:chOff x="0" y="0"/>
          <a:chExt cx="0" cy="0"/>
        </a:xfrm>
      </p:grpSpPr>
      <p:sp>
        <p:nvSpPr>
          <p:cNvPr id="22" name="Rectangle 3"/>
          <p:cNvSpPr>
            <a:spLocks noGrp="1"/>
          </p:cNvSpPr>
          <p:nvPr>
            <p:ph type="dt" sz="half" idx="10"/>
          </p:nvPr>
        </p:nvSpPr>
        <p:spPr/>
        <p:txBody>
          <a:bodyPr vert="horz"/>
          <a:lstStyle>
            <a:lvl1pPr algn="r">
              <a:defRPr/>
            </a:lvl1pPr>
            <a:extLst/>
          </a:lstStyle>
          <a:p>
            <a:r>
              <a:rPr lang="en-US" smtClean="0"/>
              <a:t>August 31, 2017</a:t>
            </a:r>
            <a:endParaRPr lang="en-US" dirty="0"/>
          </a:p>
        </p:txBody>
      </p:sp>
      <p:sp>
        <p:nvSpPr>
          <p:cNvPr id="11" name="Rectangle 4"/>
          <p:cNvSpPr>
            <a:spLocks noGrp="1"/>
          </p:cNvSpPr>
          <p:nvPr>
            <p:ph type="ftr" sz="quarter" idx="11"/>
          </p:nvPr>
        </p:nvSpPr>
        <p:spPr/>
        <p:txBody>
          <a:bodyPr vert="horz"/>
          <a:lstStyle/>
          <a:p>
            <a:endParaRPr lang="en-US" dirty="0"/>
          </a:p>
        </p:txBody>
      </p:sp>
      <p:sp>
        <p:nvSpPr>
          <p:cNvPr id="10" name="Rectangle 5"/>
          <p:cNvSpPr>
            <a:spLocks noGrp="1"/>
          </p:cNvSpPr>
          <p:nvPr>
            <p:ph type="sldNum" sz="quarter" idx="12"/>
          </p:nvPr>
        </p:nvSpPr>
        <p:spPr/>
        <p:txBody>
          <a:bodyPr vert="horz"/>
          <a:lstStyle/>
          <a:p>
            <a:fld id="{C75B88FA-3392-4D65-A457-DB2A9953195B}" type="slidenum">
              <a:rPr lang="en-US" smtClean="0"/>
              <a:pPr/>
              <a:t>‹#›</a:t>
            </a:fld>
            <a:endParaRPr lang="en-US" dirty="0"/>
          </a:p>
        </p:txBody>
      </p:sp>
      <p:sp>
        <p:nvSpPr>
          <p:cNvPr id="27" name="Question"/>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8" name="Answer Base"/>
          <p:cNvSpPr txBox="1"/>
          <p:nvPr userDrawn="1"/>
        </p:nvSpPr>
        <p:spPr>
          <a:xfrm>
            <a:off x="182880" y="1676400"/>
            <a:ext cx="8321040" cy="1828800"/>
          </a:xfrm>
          <a:prstGeom prst="rect">
            <a:avLst/>
          </a:prstGeom>
          <a:noFill/>
        </p:spPr>
        <p:txBody>
          <a:bodyPr wrap="square">
            <a:noAutofit/>
          </a:bodyPr>
          <a:lstStyle/>
          <a:p>
            <a:pPr marL="0" indent="0" algn="ctr" rtl="0" latinLnBrk="0">
              <a:spcBef>
                <a:spcPct val="20000"/>
              </a:spcBef>
              <a:buNone/>
            </a:pPr>
            <a:r>
              <a:rPr lang="en-US" sz="7200" dirty="0" smtClean="0">
                <a:solidFill>
                  <a:schemeClr val="tx1">
                    <a:alpha val="40000"/>
                  </a:schemeClr>
                </a:solidFill>
              </a:rPr>
              <a:t>TRUE</a:t>
            </a:r>
            <a:r>
              <a:rPr lang="en-US" sz="7200" baseline="0" dirty="0" smtClean="0">
                <a:solidFill>
                  <a:schemeClr val="tx1">
                    <a:alpha val="40000"/>
                  </a:schemeClr>
                </a:solidFill>
              </a:rPr>
              <a:t> </a:t>
            </a:r>
            <a:r>
              <a:rPr lang="en-US" sz="7200" dirty="0" smtClean="0">
                <a:solidFill>
                  <a:schemeClr val="tx1">
                    <a:alpha val="40000"/>
                  </a:schemeClr>
                </a:solidFill>
              </a:rPr>
              <a:t>or FALSE?</a:t>
            </a:r>
            <a:endParaRPr lang="en-US" sz="7200" dirty="0">
              <a:solidFill>
                <a:schemeClr val="tx1">
                  <a:alpha val="40000"/>
                </a:schemeClr>
              </a:solidFill>
            </a:endParaRPr>
          </a:p>
        </p:txBody>
      </p:sp>
      <p:sp>
        <p:nvSpPr>
          <p:cNvPr id="7" name="Answer"/>
          <p:cNvSpPr/>
          <p:nvPr userDrawn="1"/>
        </p:nvSpPr>
        <p:spPr>
          <a:xfrm>
            <a:off x="182880" y="1676400"/>
            <a:ext cx="8321040" cy="1200329"/>
          </a:xfrm>
          <a:prstGeom prst="rect">
            <a:avLst/>
          </a:prstGeom>
        </p:spPr>
        <p:txBody>
          <a:bodyPr wrap="square">
            <a:spAutoFit/>
          </a:bodyPr>
          <a:lstStyle/>
          <a:p>
            <a:pPr indent="0" algn="ctr" latinLnBrk="0">
              <a:spcBef>
                <a:spcPct val="20000"/>
              </a:spcBef>
              <a:buNone/>
            </a:pPr>
            <a:r>
              <a:rPr lang="en-US" sz="7200" dirty="0" smtClean="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TRUE </a:t>
            </a:r>
            <a:r>
              <a:rPr lang="en-US" sz="7200" dirty="0" smtClean="0">
                <a:solidFill>
                  <a:prstClr val="white">
                    <a:alpha val="40000"/>
                  </a:prstClr>
                </a:solidFill>
                <a:ea typeface="+mn-ea"/>
                <a:cs typeface="+mn-cs"/>
              </a:rPr>
              <a:t>or FALSE?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8"/>
                                        </p:tgtEl>
                                      </p:cBhvr>
                                    </p:animEffect>
                                    <p:set>
                                      <p:cBhvr>
                                        <p:cTn id="7" dur="1" fill="hold">
                                          <p:stCondLst>
                                            <p:cond delay="2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en-US" sz="1100" smtClean="0"/>
              <a:t>August 31, 2017</a:t>
            </a:r>
            <a:endParaRPr lang="en-US" sz="1050" dirty="0"/>
          </a:p>
        </p:txBody>
      </p:sp>
      <p:sp>
        <p:nvSpPr>
          <p:cNvPr id="3" name="Footer Placeholder 2"/>
          <p:cNvSpPr>
            <a:spLocks noGrp="1"/>
          </p:cNvSpPr>
          <p:nvPr>
            <p:ph type="ftr" sz="quarter" idx="11"/>
          </p:nvPr>
        </p:nvSpPr>
        <p:spPr/>
        <p:txBody>
          <a:bodyPr/>
          <a:lstStyle/>
          <a:p>
            <a:endParaRPr lang="en-US" sz="1200" dirty="0"/>
          </a:p>
        </p:txBody>
      </p:sp>
      <p:sp>
        <p:nvSpPr>
          <p:cNvPr id="4" name="Slide Number Placeholder 3"/>
          <p:cNvSpPr>
            <a:spLocks noGrp="1"/>
          </p:cNvSpPr>
          <p:nvPr>
            <p:ph type="sldNum" sz="quarter" idx="12"/>
          </p:nvPr>
        </p:nvSpPr>
        <p:spPr/>
        <p:txBody>
          <a:bodyPr/>
          <a:lstStyle/>
          <a:p>
            <a:fld id="{169B2101-2E9F-420A-91A3-890890D84497}" type="slidenum">
              <a:rPr lang="en-US" sz="1200" smtClean="0"/>
              <a:pPr/>
              <a:t>‹#›</a:t>
            </a:fld>
            <a:endParaRPr lang="en-US" sz="1200" dirty="0"/>
          </a:p>
        </p:txBody>
      </p:sp>
    </p:spTree>
    <p:extLst>
      <p:ext uri="{BB962C8B-B14F-4D97-AF65-F5344CB8AC3E}">
        <p14:creationId xmlns:p14="http://schemas.microsoft.com/office/powerpoint/2010/main" val="17845265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0D76BD"/>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D76B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B82A3B-0E00-4480-8575-91C6CC07E1CB}"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1013133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15EA30-1081-429E-909D-7207BE246AF1}"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9214686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D76BD"/>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rgbClr val="0D76B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1B0966-B4E9-4322-B308-D340BCD5659D}"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12279305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4F2B1F-3B53-48F1-AE1E-A31C08A2EDE7}"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4177160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E41253-F170-4D88-A0BC-0F0F6956A1F3}"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7247812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25E950-39C5-4B6C-AB4F-0BC3EDD6F4A4}"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0060143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964D71-8894-41B5-A07E-EBD3CA2D552B}"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13255963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63A83D-F9CB-48E7-85D8-48FD9990F2A0}"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11265644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62200" y="1600200"/>
            <a:ext cx="4267200" cy="3200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0163F3A-C5FA-428B-8872-CCD033BE65E4}"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317679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rue or False Question (Answer: False)">
    <p:spTree>
      <p:nvGrpSpPr>
        <p:cNvPr id="1" name=""/>
        <p:cNvGrpSpPr/>
        <p:nvPr/>
      </p:nvGrpSpPr>
      <p:grpSpPr>
        <a:xfrm>
          <a:off x="0" y="0"/>
          <a:ext cx="0" cy="0"/>
          <a:chOff x="0" y="0"/>
          <a:chExt cx="0" cy="0"/>
        </a:xfrm>
      </p:grpSpPr>
      <p:sp>
        <p:nvSpPr>
          <p:cNvPr id="31" name="Rectangle 3"/>
          <p:cNvSpPr>
            <a:spLocks noGrp="1"/>
          </p:cNvSpPr>
          <p:nvPr>
            <p:ph type="dt" sz="half" idx="10"/>
          </p:nvPr>
        </p:nvSpPr>
        <p:spPr/>
        <p:txBody>
          <a:bodyPr vert="horz"/>
          <a:lstStyle>
            <a:lvl1pPr algn="r">
              <a:defRPr/>
            </a:lvl1pPr>
            <a:extLst/>
          </a:lstStyle>
          <a:p>
            <a:r>
              <a:rPr lang="en-US" smtClean="0"/>
              <a:t>August 31, 2017</a:t>
            </a:r>
            <a:endParaRPr lang="en-US" dirty="0"/>
          </a:p>
        </p:txBody>
      </p:sp>
      <p:sp>
        <p:nvSpPr>
          <p:cNvPr id="2" name="Rectangle 4"/>
          <p:cNvSpPr>
            <a:spLocks noGrp="1"/>
          </p:cNvSpPr>
          <p:nvPr>
            <p:ph type="ftr" sz="quarter" idx="11"/>
          </p:nvPr>
        </p:nvSpPr>
        <p:spPr/>
        <p:txBody>
          <a:bodyPr vert="horz"/>
          <a:lstStyle/>
          <a:p>
            <a:endParaRPr lang="en-US" dirty="0"/>
          </a:p>
        </p:txBody>
      </p:sp>
      <p:sp>
        <p:nvSpPr>
          <p:cNvPr id="28" name="Rectangle 5"/>
          <p:cNvSpPr>
            <a:spLocks noGrp="1"/>
          </p:cNvSpPr>
          <p:nvPr>
            <p:ph type="sldNum" sz="quarter" idx="12"/>
          </p:nvPr>
        </p:nvSpPr>
        <p:spPr/>
        <p:txBody>
          <a:bodyPr vert="horz"/>
          <a:lstStyle/>
          <a:p>
            <a:fld id="{C75B88FA-3392-4D65-A457-DB2A9953195B}" type="slidenum">
              <a:rPr lang="en-US" smtClean="0"/>
              <a:pPr/>
              <a:t>‹#›</a:t>
            </a:fld>
            <a:endParaRPr lang="en-US" dirty="0"/>
          </a:p>
        </p:txBody>
      </p:sp>
      <p:sp>
        <p:nvSpPr>
          <p:cNvPr id="6" name="Question"/>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29" name="Answer Base"/>
          <p:cNvSpPr txBox="1"/>
          <p:nvPr userDrawn="1"/>
        </p:nvSpPr>
        <p:spPr>
          <a:xfrm>
            <a:off x="228600" y="1600200"/>
            <a:ext cx="8229600" cy="1293926"/>
          </a:xfrm>
          <a:prstGeom prst="rect">
            <a:avLst/>
          </a:prstGeom>
          <a:noFill/>
        </p:spPr>
        <p:txBody>
          <a:bodyPr wrap="square">
            <a:noAutofit/>
          </a:bodyPr>
          <a:lstStyle/>
          <a:p>
            <a:pPr marL="0" indent="0" algn="ctr" rtl="0" latinLnBrk="0">
              <a:spcBef>
                <a:spcPct val="20000"/>
              </a:spcBef>
              <a:buNone/>
            </a:pPr>
            <a:r>
              <a:rPr lang="en-US" sz="7200" dirty="0" smtClean="0">
                <a:solidFill>
                  <a:schemeClr val="tx1">
                    <a:alpha val="40000"/>
                  </a:schemeClr>
                </a:solidFill>
              </a:rPr>
              <a:t>TRUE</a:t>
            </a:r>
            <a:r>
              <a:rPr lang="en-US" sz="7200" baseline="0" dirty="0" smtClean="0">
                <a:solidFill>
                  <a:schemeClr val="tx1">
                    <a:alpha val="40000"/>
                  </a:schemeClr>
                </a:solidFill>
              </a:rPr>
              <a:t> </a:t>
            </a:r>
            <a:r>
              <a:rPr lang="en-US" sz="7200" dirty="0" smtClean="0">
                <a:solidFill>
                  <a:schemeClr val="tx1">
                    <a:alpha val="40000"/>
                  </a:schemeClr>
                </a:solidFill>
              </a:rPr>
              <a:t>or FALSE?</a:t>
            </a:r>
            <a:endParaRPr lang="en-US" sz="7200" dirty="0">
              <a:solidFill>
                <a:schemeClr val="tx1">
                  <a:alpha val="40000"/>
                </a:schemeClr>
              </a:solidFill>
            </a:endParaRPr>
          </a:p>
        </p:txBody>
      </p:sp>
      <p:sp>
        <p:nvSpPr>
          <p:cNvPr id="7" name="Answer"/>
          <p:cNvSpPr/>
          <p:nvPr userDrawn="1"/>
        </p:nvSpPr>
        <p:spPr>
          <a:xfrm>
            <a:off x="228600" y="1600200"/>
            <a:ext cx="8229600" cy="1200329"/>
          </a:xfrm>
          <a:prstGeom prst="rect">
            <a:avLst/>
          </a:prstGeom>
        </p:spPr>
        <p:txBody>
          <a:bodyPr wrap="square">
            <a:spAutoFit/>
          </a:bodyPr>
          <a:lstStyle/>
          <a:p>
            <a:pPr algn="ctr"/>
            <a:r>
              <a:rPr lang="en-US" sz="7200" dirty="0" smtClean="0">
                <a:solidFill>
                  <a:prstClr val="white">
                    <a:alpha val="40000"/>
                  </a:prstClr>
                </a:solidFill>
                <a:ea typeface="+mn-ea"/>
                <a:cs typeface="+mn-cs"/>
              </a:rPr>
              <a:t>TRUE or </a:t>
            </a:r>
            <a:r>
              <a:rPr lang="en-US" sz="7200" dirty="0" smtClean="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FALSE</a:t>
            </a:r>
            <a:r>
              <a:rPr lang="en-US" sz="7200" dirty="0" smtClean="0">
                <a:solidFill>
                  <a:prstClr val="white">
                    <a:alpha val="40000"/>
                  </a:prstClr>
                </a:solidFill>
                <a:ea typeface="+mn-ea"/>
                <a:cs typeface="+mn-cs"/>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0D76BD"/>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D76B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B82A3B-0E00-4480-8575-91C6CC07E1CB}"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5021765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15EA30-1081-429E-909D-7207BE246AF1}"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4402785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D76BD"/>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rgbClr val="0D76B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1B0966-B4E9-4322-B308-D340BCD5659D}"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6769292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4F2B1F-3B53-48F1-AE1E-A31C08A2EDE7}"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5228891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E41253-F170-4D88-A0BC-0F0F6956A1F3}"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5730855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25E950-39C5-4B6C-AB4F-0BC3EDD6F4A4}"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8353899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964D71-8894-41B5-A07E-EBD3CA2D552B}"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540994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63A83D-F9CB-48E7-85D8-48FD9990F2A0}"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9813099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62200" y="1600200"/>
            <a:ext cx="4267200" cy="3200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0163F3A-C5FA-428B-8872-CCD033BE65E4}"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42567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Multiple Choice">
    <p:spTree>
      <p:nvGrpSpPr>
        <p:cNvPr id="1" name=""/>
        <p:cNvGrpSpPr/>
        <p:nvPr/>
      </p:nvGrpSpPr>
      <p:grpSpPr>
        <a:xfrm>
          <a:off x="0" y="0"/>
          <a:ext cx="0" cy="0"/>
          <a:chOff x="0" y="0"/>
          <a:chExt cx="0" cy="0"/>
        </a:xfrm>
      </p:grpSpPr>
      <p:sp>
        <p:nvSpPr>
          <p:cNvPr id="11" name="Rectangle 2"/>
          <p:cNvSpPr>
            <a:spLocks noGrp="1"/>
          </p:cNvSpPr>
          <p:nvPr>
            <p:ph type="title" hasCustomPrompt="1"/>
          </p:nvPr>
        </p:nvSpPr>
        <p:spPr>
          <a:xfrm>
            <a:off x="685800" y="228600"/>
            <a:ext cx="7696200" cy="1371600"/>
          </a:xfrm>
        </p:spPr>
        <p:txBody>
          <a:bodyPr vert="horz"/>
          <a:lstStyle>
            <a:lvl1pPr algn="l">
              <a:defRPr i="1" baseline="0"/>
            </a:lvl1pPr>
            <a:extLst/>
          </a:lstStyle>
          <a:p>
            <a:r>
              <a:rPr lang="en-US" dirty="0" smtClean="0"/>
              <a:t>Click to add question</a:t>
            </a:r>
            <a:endParaRPr lang="en-US" dirty="0"/>
          </a:p>
        </p:txBody>
      </p:sp>
      <p:sp>
        <p:nvSpPr>
          <p:cNvPr id="31" name="Rectangle 3"/>
          <p:cNvSpPr>
            <a:spLocks noGrp="1"/>
          </p:cNvSpPr>
          <p:nvPr>
            <p:ph type="dt" sz="half" idx="10"/>
          </p:nvPr>
        </p:nvSpPr>
        <p:spPr/>
        <p:txBody>
          <a:bodyPr vert="horz"/>
          <a:lstStyle>
            <a:lvl1pPr algn="r">
              <a:defRPr/>
            </a:lvl1pPr>
            <a:extLst/>
          </a:lstStyle>
          <a:p>
            <a:r>
              <a:rPr lang="en-US" smtClean="0"/>
              <a:t>August 31, 2017</a:t>
            </a:r>
            <a:endParaRPr lang="en-US" dirty="0"/>
          </a:p>
        </p:txBody>
      </p:sp>
      <p:sp>
        <p:nvSpPr>
          <p:cNvPr id="26" name="Rectangle 4"/>
          <p:cNvSpPr>
            <a:spLocks noGrp="1"/>
          </p:cNvSpPr>
          <p:nvPr>
            <p:ph type="ftr" sz="quarter" idx="11"/>
          </p:nvPr>
        </p:nvSpPr>
        <p:spPr/>
        <p:txBody>
          <a:bodyPr vert="horz"/>
          <a:lstStyle/>
          <a:p>
            <a:endParaRPr lang="en-US" dirty="0"/>
          </a:p>
        </p:txBody>
      </p:sp>
      <p:sp>
        <p:nvSpPr>
          <p:cNvPr id="9" name="Rectangle 5"/>
          <p:cNvSpPr>
            <a:spLocks noGrp="1"/>
          </p:cNvSpPr>
          <p:nvPr>
            <p:ph type="sldNum" sz="quarter" idx="12"/>
          </p:nvPr>
        </p:nvSpPr>
        <p:spPr/>
        <p:txBody>
          <a:bodyPr vert="horz"/>
          <a:lstStyle/>
          <a:p>
            <a:fld id="{C75B88FA-3392-4D65-A457-DB2A9953195B}" type="slidenum">
              <a:rPr lang="en-US" smtClean="0"/>
              <a:pPr/>
              <a:t>‹#›</a:t>
            </a:fld>
            <a:endParaRPr lang="en-US" dirty="0"/>
          </a:p>
        </p:txBody>
      </p:sp>
      <p:sp>
        <p:nvSpPr>
          <p:cNvPr id="10" name="Rectangle 10"/>
          <p:cNvSpPr txBox="1"/>
          <p:nvPr userDrawn="1"/>
        </p:nvSpPr>
        <p:spPr>
          <a:xfrm>
            <a:off x="457200" y="2057400"/>
            <a:ext cx="685800" cy="492443"/>
          </a:xfrm>
          <a:prstGeom prst="rect">
            <a:avLst/>
          </a:prstGeom>
          <a:noFill/>
        </p:spPr>
        <p:txBody>
          <a:bodyPr wrap="square" tIns="91440" bIns="91440" rtlCol="0">
            <a:spAutoFit/>
          </a:bodyPr>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A.</a:t>
            </a:r>
          </a:p>
        </p:txBody>
      </p:sp>
      <p:sp>
        <p:nvSpPr>
          <p:cNvPr id="15" name="Rectangle 13"/>
          <p:cNvSpPr>
            <a:spLocks noGrp="1"/>
          </p:cNvSpPr>
          <p:nvPr>
            <p:ph type="body" sz="quarter" idx="17" hasCustomPrompt="1"/>
          </p:nvPr>
        </p:nvSpPr>
        <p:spPr>
          <a:xfrm>
            <a:off x="1143000" y="4800600"/>
            <a:ext cx="7086600" cy="457200"/>
          </a:xfrm>
        </p:spPr>
        <p:txBody>
          <a:bodyPr rtlCol="0" anchor="ctr"/>
          <a:lstStyle>
            <a:lvl1pPr marL="0" indent="0">
              <a:buFontTx/>
              <a:buNone/>
              <a:defRPr i="0" baseline="0"/>
            </a:lvl1pPr>
            <a:extLst/>
          </a:lstStyle>
          <a:p>
            <a:pPr lvl="0"/>
            <a:r>
              <a:rPr lang="en-US" dirty="0" smtClean="0"/>
              <a:t>Click to add an incorrect answer</a:t>
            </a:r>
            <a:endParaRPr lang="en-US" dirty="0"/>
          </a:p>
        </p:txBody>
      </p:sp>
      <p:sp>
        <p:nvSpPr>
          <p:cNvPr id="16" name="Rectangle 13"/>
          <p:cNvSpPr>
            <a:spLocks noGrp="1"/>
          </p:cNvSpPr>
          <p:nvPr>
            <p:ph type="body" sz="quarter" idx="18" hasCustomPrompt="1"/>
          </p:nvPr>
        </p:nvSpPr>
        <p:spPr>
          <a:xfrm>
            <a:off x="1143000" y="4114800"/>
            <a:ext cx="7086600" cy="457200"/>
          </a:xfrm>
        </p:spPr>
        <p:txBody>
          <a:bodyPr rtlCol="0" anchor="ctr"/>
          <a:lstStyle>
            <a:lvl1pPr marL="0" indent="0">
              <a:buFontTx/>
              <a:buNone/>
              <a:defRPr i="0" baseline="0"/>
            </a:lvl1pPr>
            <a:extLst/>
          </a:lstStyle>
          <a:p>
            <a:pPr lvl="0"/>
            <a:r>
              <a:rPr lang="en-US" dirty="0" smtClean="0"/>
              <a:t>Click to add an incorrect answer</a:t>
            </a:r>
            <a:endParaRPr lang="en-US" dirty="0"/>
          </a:p>
        </p:txBody>
      </p:sp>
      <p:sp>
        <p:nvSpPr>
          <p:cNvPr id="17" name="Rectangle 13"/>
          <p:cNvSpPr>
            <a:spLocks noGrp="1"/>
          </p:cNvSpPr>
          <p:nvPr>
            <p:ph type="body" sz="quarter" idx="19" hasCustomPrompt="1"/>
          </p:nvPr>
        </p:nvSpPr>
        <p:spPr>
          <a:xfrm>
            <a:off x="1143000" y="3429000"/>
            <a:ext cx="7086600" cy="457200"/>
          </a:xfrm>
        </p:spPr>
        <p:txBody>
          <a:bodyPr rtlCol="0" anchor="ctr"/>
          <a:lstStyle>
            <a:lvl1pPr marL="0" indent="0">
              <a:buFontTx/>
              <a:buNone/>
              <a:defRPr i="0" baseline="0"/>
            </a:lvl1pPr>
            <a:extLst/>
          </a:lstStyle>
          <a:p>
            <a:pPr lvl="0"/>
            <a:r>
              <a:rPr lang="en-US" dirty="0" smtClean="0"/>
              <a:t>Click to add an incorrect answer</a:t>
            </a:r>
            <a:endParaRPr lang="en-US" dirty="0"/>
          </a:p>
        </p:txBody>
      </p:sp>
      <p:sp>
        <p:nvSpPr>
          <p:cNvPr id="18" name="Rectangle 13"/>
          <p:cNvSpPr>
            <a:spLocks noGrp="1"/>
          </p:cNvSpPr>
          <p:nvPr>
            <p:ph type="body" sz="quarter" idx="20" hasCustomPrompt="1"/>
          </p:nvPr>
        </p:nvSpPr>
        <p:spPr>
          <a:xfrm>
            <a:off x="1143000" y="2743200"/>
            <a:ext cx="7086600" cy="457200"/>
          </a:xfrm>
        </p:spPr>
        <p:txBody>
          <a:bodyPr rtlCol="0" anchor="ctr"/>
          <a:lstStyle>
            <a:lvl1pPr marL="0" indent="0">
              <a:buFontTx/>
              <a:buNone/>
              <a:defRPr i="0" baseline="0"/>
            </a:lvl1pPr>
            <a:extLst/>
          </a:lstStyle>
          <a:p>
            <a:pPr lvl="0"/>
            <a:r>
              <a:rPr lang="en-US" dirty="0" smtClean="0"/>
              <a:t>Click to add an incorrect answer</a:t>
            </a:r>
            <a:endParaRPr lang="en-US" dirty="0"/>
          </a:p>
        </p:txBody>
      </p:sp>
      <p:sp>
        <p:nvSpPr>
          <p:cNvPr id="19" name="Rectangle 13"/>
          <p:cNvSpPr>
            <a:spLocks noGrp="1"/>
          </p:cNvSpPr>
          <p:nvPr>
            <p:ph type="body" sz="quarter" idx="21" hasCustomPrompt="1"/>
          </p:nvPr>
        </p:nvSpPr>
        <p:spPr>
          <a:xfrm>
            <a:off x="1143000" y="2057400"/>
            <a:ext cx="7086600" cy="457200"/>
          </a:xfrm>
        </p:spPr>
        <p:txBody>
          <a:bodyPr rtlCol="0" anchor="ctr"/>
          <a:lstStyle>
            <a:lvl1pPr marL="0" indent="0">
              <a:buFontTx/>
              <a:buNone/>
              <a:defRPr i="0" baseline="0"/>
            </a:lvl1pPr>
            <a:extLst/>
          </a:lstStyle>
          <a:p>
            <a:pPr lvl="0"/>
            <a:r>
              <a:rPr lang="en-US" dirty="0" smtClean="0"/>
              <a:t>Click to add a correct answer (then rearrange the choices)</a:t>
            </a:r>
            <a:endParaRPr lang="en-US"/>
          </a:p>
        </p:txBody>
      </p:sp>
      <p:sp>
        <p:nvSpPr>
          <p:cNvPr id="13" name="TextBox 12"/>
          <p:cNvSpPr txBox="1"/>
          <p:nvPr userDrawn="1"/>
        </p:nvSpPr>
        <p:spPr>
          <a:xfrm>
            <a:off x="457200" y="2707957"/>
            <a:ext cx="685800" cy="492443"/>
          </a:xfrm>
          <a:prstGeom prst="rect">
            <a:avLst/>
          </a:prstGeom>
          <a:noFill/>
        </p:spPr>
        <p:txBody>
          <a:bodyPr wrap="square" tIns="91440" bIns="91440" rtlCol="0">
            <a:spAutoFit/>
          </a:bodyPr>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B.</a:t>
            </a:r>
          </a:p>
        </p:txBody>
      </p:sp>
      <p:sp>
        <p:nvSpPr>
          <p:cNvPr id="14" name="TextBox 13"/>
          <p:cNvSpPr txBox="1"/>
          <p:nvPr userDrawn="1"/>
        </p:nvSpPr>
        <p:spPr>
          <a:xfrm>
            <a:off x="457200" y="3429000"/>
            <a:ext cx="685800" cy="492443"/>
          </a:xfrm>
          <a:prstGeom prst="rect">
            <a:avLst/>
          </a:prstGeom>
          <a:noFill/>
        </p:spPr>
        <p:txBody>
          <a:bodyPr wrap="square" tIns="91440" bIns="91440" rtlCol="0">
            <a:spAutoFit/>
          </a:bodyPr>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C.</a:t>
            </a:r>
          </a:p>
        </p:txBody>
      </p:sp>
      <p:sp>
        <p:nvSpPr>
          <p:cNvPr id="20" name="TextBox 19"/>
          <p:cNvSpPr txBox="1"/>
          <p:nvPr userDrawn="1"/>
        </p:nvSpPr>
        <p:spPr>
          <a:xfrm>
            <a:off x="457200" y="4114800"/>
            <a:ext cx="685800" cy="492443"/>
          </a:xfrm>
          <a:prstGeom prst="rect">
            <a:avLst/>
          </a:prstGeom>
          <a:noFill/>
        </p:spPr>
        <p:txBody>
          <a:bodyPr wrap="square" tIns="91440" bIns="91440" rtlCol="0">
            <a:spAutoFit/>
          </a:bodyPr>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D.</a:t>
            </a:r>
          </a:p>
        </p:txBody>
      </p:sp>
      <p:sp>
        <p:nvSpPr>
          <p:cNvPr id="21" name="TextBox 20"/>
          <p:cNvSpPr txBox="1"/>
          <p:nvPr userDrawn="1"/>
        </p:nvSpPr>
        <p:spPr>
          <a:xfrm>
            <a:off x="457200" y="4800600"/>
            <a:ext cx="685800" cy="492443"/>
          </a:xfrm>
          <a:prstGeom prst="rect">
            <a:avLst/>
          </a:prstGeom>
          <a:noFill/>
        </p:spPr>
        <p:txBody>
          <a:bodyPr wrap="square" tIns="91440" bIns="91440" rtlCol="0">
            <a:spAutoFit/>
          </a:bodyPr>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8">
                                            <p:txEl>
                                              <p:pRg st="0" end="0"/>
                                            </p:txEl>
                                          </p:spTgt>
                                        </p:tgtEl>
                                      </p:cBhvr>
                                    </p:animEffect>
                                    <p:set>
                                      <p:cBhvr>
                                        <p:cTn id="7" dur="1" fill="hold">
                                          <p:stCondLst>
                                            <p:cond delay="999"/>
                                          </p:stCondLst>
                                        </p:cTn>
                                        <p:tgtEl>
                                          <p:spTgt spid="18">
                                            <p:txEl>
                                              <p:pRg st="0" end="0"/>
                                            </p:txEl>
                                          </p:spTgt>
                                        </p:tgtEl>
                                        <p:attrNameLst>
                                          <p:attrName>style.visibility</p:attrName>
                                        </p:attrNameLst>
                                      </p:cBhvr>
                                      <p:to>
                                        <p:strVal val="hidden"/>
                                      </p:to>
                                    </p:se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1000"/>
                                        <p:tgtEl>
                                          <p:spTgt spid="16">
                                            <p:txEl>
                                              <p:pRg st="0" end="0"/>
                                            </p:txEl>
                                          </p:spTgt>
                                        </p:tgtEl>
                                      </p:cBhvr>
                                    </p:animEffect>
                                    <p:set>
                                      <p:cBhvr>
                                        <p:cTn id="11" dur="1" fill="hold">
                                          <p:stCondLst>
                                            <p:cond delay="999"/>
                                          </p:stCondLst>
                                        </p:cTn>
                                        <p:tgtEl>
                                          <p:spTgt spid="16">
                                            <p:txEl>
                                              <p:pRg st="0" end="0"/>
                                            </p:txEl>
                                          </p:spTgt>
                                        </p:tgtEl>
                                        <p:attrNameLst>
                                          <p:attrName>style.visibility</p:attrName>
                                        </p:attrNameLst>
                                      </p:cBhvr>
                                      <p:to>
                                        <p:strVal val="hidden"/>
                                      </p:to>
                                    </p:set>
                                  </p:childTnLst>
                                </p:cTn>
                              </p:par>
                            </p:childTnLst>
                          </p:cTn>
                        </p:par>
                        <p:par>
                          <p:cTn id="12" fill="hold">
                            <p:stCondLst>
                              <p:cond delay="2000"/>
                            </p:stCondLst>
                            <p:childTnLst>
                              <p:par>
                                <p:cTn id="13" presetID="10" presetClass="exit" presetSubtype="0" fill="hold" grpId="0" nodeType="afterEffect">
                                  <p:stCondLst>
                                    <p:cond delay="0"/>
                                  </p:stCondLst>
                                  <p:childTnLst>
                                    <p:animEffect transition="out" filter="fade">
                                      <p:cBhvr>
                                        <p:cTn id="14" dur="1000"/>
                                        <p:tgtEl>
                                          <p:spTgt spid="15">
                                            <p:txEl>
                                              <p:pRg st="0" end="0"/>
                                            </p:txEl>
                                          </p:spTgt>
                                        </p:tgtEl>
                                      </p:cBhvr>
                                    </p:animEffect>
                                    <p:set>
                                      <p:cBhvr>
                                        <p:cTn id="15" dur="1" fill="hold">
                                          <p:stCondLst>
                                            <p:cond delay="999"/>
                                          </p:stCondLst>
                                        </p:cTn>
                                        <p:tgtEl>
                                          <p:spTgt spid="15">
                                            <p:txEl>
                                              <p:pRg st="0" end="0"/>
                                            </p:txEl>
                                          </p:spTgt>
                                        </p:tgtEl>
                                        <p:attrNameLst>
                                          <p:attrName>style.visibility</p:attrName>
                                        </p:attrNameLst>
                                      </p:cBhvr>
                                      <p:to>
                                        <p:strVal val="hidden"/>
                                      </p:to>
                                    </p:set>
                                  </p:childTnLst>
                                </p:cTn>
                              </p:par>
                            </p:childTnLst>
                          </p:cTn>
                        </p:par>
                        <p:par>
                          <p:cTn id="16" fill="hold">
                            <p:stCondLst>
                              <p:cond delay="3000"/>
                            </p:stCondLst>
                            <p:childTnLst>
                              <p:par>
                                <p:cTn id="17" presetID="10" presetClass="exit" presetSubtype="0" fill="hold" grpId="0" nodeType="afterEffect">
                                  <p:stCondLst>
                                    <p:cond delay="0"/>
                                  </p:stCondLst>
                                  <p:childTnLst>
                                    <p:animEffect transition="out" filter="fade">
                                      <p:cBhvr>
                                        <p:cTn id="18" dur="1000"/>
                                        <p:tgtEl>
                                          <p:spTgt spid="17">
                                            <p:txEl>
                                              <p:pRg st="0" end="0"/>
                                            </p:txEl>
                                          </p:spTgt>
                                        </p:tgtEl>
                                      </p:cBhvr>
                                    </p:animEffect>
                                    <p:set>
                                      <p:cBhvr>
                                        <p:cTn id="19" dur="1" fill="hold">
                                          <p:stCondLst>
                                            <p:cond delay="999"/>
                                          </p:stCondLst>
                                        </p:cTn>
                                        <p:tgtEl>
                                          <p:spTgt spid="1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xit" presetSubtype="0" fill="hold" nodeType="afterEffect">
                  <p:stCondLst>
                    <p:cond delay="0"/>
                  </p:stCondLst>
                  <p:childTnLst>
                    <p:animEffect transition="out" filter="fade">
                      <p:cBhvr>
                        <p:cTn dur="1000"/>
                        <p:tgtEl>
                          <p:spTgt spid="15"/>
                        </p:tgtEl>
                      </p:cBhvr>
                    </p:animEffect>
                    <p:set>
                      <p:cBhvr>
                        <p:cTn dur="1" fill="hold">
                          <p:stCondLst>
                            <p:cond delay="999"/>
                          </p:stCondLst>
                        </p:cTn>
                        <p:tgtEl>
                          <p:spTgt spid="15"/>
                        </p:tgtEl>
                        <p:attrNameLst>
                          <p:attrName>style.visibility</p:attrName>
                        </p:attrNameLst>
                      </p:cBhvr>
                      <p:to>
                        <p:strVal val="hidden"/>
                      </p:to>
                    </p:set>
                  </p:childTnLst>
                </p:cTn>
              </p:par>
            </p:tnLst>
          </p:tmpl>
        </p:tmplLst>
      </p:bldP>
      <p:bldP spid="16" grpId="0" build="p">
        <p:tmplLst>
          <p:tmpl lvl="1">
            <p:tnLst>
              <p:par>
                <p:cTn presetID="10" presetClass="exit" presetSubtype="0" fill="hold" nodeType="afterEffect">
                  <p:stCondLst>
                    <p:cond delay="0"/>
                  </p:stCondLst>
                  <p:childTnLst>
                    <p:animEffect transition="out" filter="fade">
                      <p:cBhvr>
                        <p:cTn dur="1000"/>
                        <p:tgtEl>
                          <p:spTgt spid="16"/>
                        </p:tgtEl>
                      </p:cBhvr>
                    </p:animEffect>
                    <p:set>
                      <p:cBhvr>
                        <p:cTn dur="1" fill="hold">
                          <p:stCondLst>
                            <p:cond delay="999"/>
                          </p:stCondLst>
                        </p:cTn>
                        <p:tgtEl>
                          <p:spTgt spid="16"/>
                        </p:tgtEl>
                        <p:attrNameLst>
                          <p:attrName>style.visibility</p:attrName>
                        </p:attrNameLst>
                      </p:cBhvr>
                      <p:to>
                        <p:strVal val="hidden"/>
                      </p:to>
                    </p:set>
                  </p:childTnLst>
                </p:cTn>
              </p:par>
            </p:tnLst>
          </p:tmpl>
        </p:tmplLst>
      </p:bldP>
      <p:bldP spid="17" grpId="0" build="p">
        <p:tmplLst>
          <p:tmpl lvl="1">
            <p:tnLst>
              <p:par>
                <p:cTn presetID="10" presetClass="exit" presetSubtype="0" fill="hold" nodeType="afterEffect">
                  <p:stCondLst>
                    <p:cond delay="0"/>
                  </p:stCondLst>
                  <p:childTnLst>
                    <p:animEffect transition="out" filter="fade">
                      <p:cBhvr>
                        <p:cTn dur="1000"/>
                        <p:tgtEl>
                          <p:spTgt spid="17"/>
                        </p:tgtEl>
                      </p:cBhvr>
                    </p:animEffect>
                    <p:set>
                      <p:cBhvr>
                        <p:cTn dur="1" fill="hold">
                          <p:stCondLst>
                            <p:cond delay="999"/>
                          </p:stCondLst>
                        </p:cTn>
                        <p:tgtEl>
                          <p:spTgt spid="17"/>
                        </p:tgtEl>
                        <p:attrNameLst>
                          <p:attrName>style.visibility</p:attrName>
                        </p:attrNameLst>
                      </p:cBhvr>
                      <p:to>
                        <p:strVal val="hidden"/>
                      </p:to>
                    </p:set>
                  </p:childTnLst>
                </p:cTn>
              </p:par>
            </p:tnLst>
          </p:tmpl>
        </p:tmplLst>
      </p:bldP>
      <p:bldP spid="18" grpId="0" build="p">
        <p:tmplLst>
          <p:tmpl lvl="1">
            <p:tnLst>
              <p:par>
                <p:cTn presetID="10" presetClass="exit" presetSubtype="0" fill="hold" nodeType="clickEffect">
                  <p:stCondLst>
                    <p:cond delay="0"/>
                  </p:stCondLst>
                  <p:childTnLst>
                    <p:animEffect transition="out" filter="fade">
                      <p:cBhvr>
                        <p:cTn dur="1000"/>
                        <p:tgtEl>
                          <p:spTgt spid="18"/>
                        </p:tgtEl>
                      </p:cBhvr>
                    </p:animEffect>
                    <p:set>
                      <p:cBhvr>
                        <p:cTn dur="1" fill="hold">
                          <p:stCondLst>
                            <p:cond delay="999"/>
                          </p:stCondLst>
                        </p:cTn>
                        <p:tgtEl>
                          <p:spTgt spid="18"/>
                        </p:tgtEl>
                        <p:attrNameLst>
                          <p:attrName>style.visibility</p:attrName>
                        </p:attrNameLst>
                      </p:cBhvr>
                      <p:to>
                        <p:strVal val="hidden"/>
                      </p:to>
                    </p:se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tem Match Up">
    <p:spTree>
      <p:nvGrpSpPr>
        <p:cNvPr id="1" name=""/>
        <p:cNvGrpSpPr/>
        <p:nvPr/>
      </p:nvGrpSpPr>
      <p:grpSpPr>
        <a:xfrm>
          <a:off x="0" y="0"/>
          <a:ext cx="0" cy="0"/>
          <a:chOff x="0" y="0"/>
          <a:chExt cx="0" cy="0"/>
        </a:xfrm>
      </p:grpSpPr>
      <p:sp>
        <p:nvSpPr>
          <p:cNvPr id="25" name="Rectangle 4"/>
          <p:cNvSpPr>
            <a:spLocks noGrp="1"/>
          </p:cNvSpPr>
          <p:nvPr>
            <p:ph type="ftr" sz="quarter" idx="11"/>
          </p:nvPr>
        </p:nvSpPr>
        <p:spPr/>
        <p:txBody>
          <a:bodyPr vert="horz"/>
          <a:lstStyle/>
          <a:p>
            <a:endParaRPr lang="en-US" dirty="0"/>
          </a:p>
        </p:txBody>
      </p:sp>
      <p:sp>
        <p:nvSpPr>
          <p:cNvPr id="16" name="Rectangle 7"/>
          <p:cNvSpPr>
            <a:spLocks noGrp="1"/>
          </p:cNvSpPr>
          <p:nvPr>
            <p:ph type="body" sz="quarter" idx="13" hasCustomPrompt="1"/>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1</a:t>
            </a:r>
            <a:endParaRPr lang="en-US" dirty="0"/>
          </a:p>
        </p:txBody>
      </p:sp>
      <p:sp>
        <p:nvSpPr>
          <p:cNvPr id="12" name="Rectangle 7"/>
          <p:cNvSpPr>
            <a:spLocks noGrp="1"/>
          </p:cNvSpPr>
          <p:nvPr>
            <p:ph type="body" sz="quarter" idx="14" hasCustomPrompt="1"/>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2</a:t>
            </a:r>
            <a:endParaRPr lang="en-US" dirty="0"/>
          </a:p>
        </p:txBody>
      </p:sp>
      <p:sp>
        <p:nvSpPr>
          <p:cNvPr id="13" name="Rectangle 7"/>
          <p:cNvSpPr>
            <a:spLocks noGrp="1"/>
          </p:cNvSpPr>
          <p:nvPr>
            <p:ph type="body" sz="quarter" idx="15" hasCustomPrompt="1"/>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3</a:t>
            </a:r>
            <a:endParaRPr lang="en-US" dirty="0"/>
          </a:p>
        </p:txBody>
      </p:sp>
      <p:sp>
        <p:nvSpPr>
          <p:cNvPr id="14" name="Rectangle 7"/>
          <p:cNvSpPr>
            <a:spLocks noGrp="1"/>
          </p:cNvSpPr>
          <p:nvPr>
            <p:ph type="body" sz="quarter" idx="16" hasCustomPrompt="1"/>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4</a:t>
            </a:r>
            <a:endParaRPr lang="en-US" dirty="0"/>
          </a:p>
        </p:txBody>
      </p:sp>
      <p:sp>
        <p:nvSpPr>
          <p:cNvPr id="10" name="Rectangle 7"/>
          <p:cNvSpPr>
            <a:spLocks noGrp="1"/>
          </p:cNvSpPr>
          <p:nvPr>
            <p:ph type="body" sz="quarter" idx="17" hasCustomPrompt="1"/>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5</a:t>
            </a:r>
            <a:endParaRPr lang="en-US" dirty="0"/>
          </a:p>
        </p:txBody>
      </p:sp>
      <p:sp>
        <p:nvSpPr>
          <p:cNvPr id="20" name="Rectangle 3"/>
          <p:cNvSpPr>
            <a:spLocks noGrp="1"/>
          </p:cNvSpPr>
          <p:nvPr>
            <p:ph type="dt" sz="half" idx="10"/>
          </p:nvPr>
        </p:nvSpPr>
        <p:spPr/>
        <p:txBody>
          <a:bodyPr vert="horz"/>
          <a:lstStyle>
            <a:lvl1pPr algn="r">
              <a:defRPr/>
            </a:lvl1pPr>
            <a:extLst/>
          </a:lstStyle>
          <a:p>
            <a:r>
              <a:rPr lang="en-US" smtClean="0"/>
              <a:t>August 31, 2017</a:t>
            </a:r>
            <a:endParaRPr lang="en-US" dirty="0"/>
          </a:p>
        </p:txBody>
      </p:sp>
      <p:sp>
        <p:nvSpPr>
          <p:cNvPr id="15" name="Rectangle 7"/>
          <p:cNvSpPr>
            <a:spLocks noGrp="1"/>
          </p:cNvSpPr>
          <p:nvPr>
            <p:ph type="body" sz="quarter" idx="18" hasCustomPrompt="1"/>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5</a:t>
            </a:r>
            <a:endParaRPr lang="en-US" dirty="0"/>
          </a:p>
        </p:txBody>
      </p:sp>
      <p:sp>
        <p:nvSpPr>
          <p:cNvPr id="17" name="Rectangle 7"/>
          <p:cNvSpPr>
            <a:spLocks noGrp="1"/>
          </p:cNvSpPr>
          <p:nvPr>
            <p:ph type="body" sz="quarter" idx="19" hasCustomPrompt="1"/>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3</a:t>
            </a:r>
            <a:endParaRPr lang="en-US" dirty="0"/>
          </a:p>
        </p:txBody>
      </p:sp>
      <p:sp>
        <p:nvSpPr>
          <p:cNvPr id="18" name="Rectangle 7"/>
          <p:cNvSpPr>
            <a:spLocks noGrp="1"/>
          </p:cNvSpPr>
          <p:nvPr>
            <p:ph type="body" sz="quarter" idx="20" hasCustomPrompt="1"/>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1</a:t>
            </a:r>
            <a:endParaRPr lang="en-US" dirty="0"/>
          </a:p>
        </p:txBody>
      </p:sp>
      <p:sp>
        <p:nvSpPr>
          <p:cNvPr id="19" name="Rectangle 7"/>
          <p:cNvSpPr>
            <a:spLocks noGrp="1"/>
          </p:cNvSpPr>
          <p:nvPr>
            <p:ph type="body" sz="quarter" idx="21" hasCustomPrompt="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2</a:t>
            </a:r>
            <a:endParaRPr lang="en-US" dirty="0"/>
          </a:p>
        </p:txBody>
      </p:sp>
      <p:sp>
        <p:nvSpPr>
          <p:cNvPr id="21" name="Rectangle 7"/>
          <p:cNvSpPr>
            <a:spLocks noGrp="1"/>
          </p:cNvSpPr>
          <p:nvPr>
            <p:ph type="body" sz="quarter" idx="22" hasCustomPrompt="1"/>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4</a:t>
            </a:r>
            <a:endParaRPr lang="en-US" dirty="0"/>
          </a:p>
        </p:txBody>
      </p:sp>
      <p:sp>
        <p:nvSpPr>
          <p:cNvPr id="11" name="Rectangle 2"/>
          <p:cNvSpPr>
            <a:spLocks noGrp="1"/>
          </p:cNvSpPr>
          <p:nvPr>
            <p:ph type="title" hasCustomPrompt="1"/>
          </p:nvPr>
        </p:nvSpPr>
        <p:spPr/>
        <p:txBody>
          <a:bodyPr vert="horz"/>
          <a:lstStyle>
            <a:lvl1pPr algn="l">
              <a:defRPr i="1" baseline="0"/>
            </a:lvl1pPr>
            <a:extLst/>
          </a:lstStyle>
          <a:p>
            <a:r>
              <a:rPr lang="en-US" dirty="0" smtClean="0"/>
              <a:t>Click to type your question</a:t>
            </a:r>
            <a:endParaRPr lang="en-US" dirty="0"/>
          </a:p>
        </p:txBody>
      </p:sp>
      <p:sp>
        <p:nvSpPr>
          <p:cNvPr id="7" name="Rectangle 5"/>
          <p:cNvSpPr>
            <a:spLocks noGrp="1"/>
          </p:cNvSpPr>
          <p:nvPr>
            <p:ph type="sldNum" sz="quarter" idx="12"/>
          </p:nvPr>
        </p:nvSpPr>
        <p:spPr/>
        <p:txBody>
          <a:bodyPr vert="horz"/>
          <a:lstStyle/>
          <a:p>
            <a:fld id="{C75B88FA-3392-4D65-A457-DB2A9953195B}" type="slidenum">
              <a:rPr lang="en-US" smtClean="0"/>
              <a:pPr/>
              <a:t>‹#›</a:t>
            </a:fld>
            <a:endParaRPr lang="en-US" dirty="0"/>
          </a:p>
        </p:txBody>
      </p:sp>
      <p:cxnSp>
        <p:nvCxnSpPr>
          <p:cNvPr id="23" name="Straight Connector 23"/>
          <p:cNvCxnSpPr>
            <a:stCxn id="16" idx="3"/>
            <a:endCxn id="18" idx="1"/>
          </p:cNvCxnSpPr>
          <p:nvPr/>
        </p:nvCxnSpPr>
        <p:spPr>
          <a:xfrm>
            <a:off x="3886200" y="22860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a:stCxn id="12" idx="3"/>
            <a:endCxn id="19" idx="1"/>
          </p:cNvCxnSpPr>
          <p:nvPr/>
        </p:nvCxnSpPr>
        <p:spPr>
          <a:xfrm>
            <a:off x="3886200" y="32004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0" name="Straight Connector 23"/>
          <p:cNvCxnSpPr>
            <a:stCxn id="13" idx="3"/>
            <a:endCxn id="17" idx="1"/>
          </p:cNvCxnSpPr>
          <p:nvPr/>
        </p:nvCxnSpPr>
        <p:spPr>
          <a:xfrm flipV="1">
            <a:off x="3886200" y="32004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 name="Straight Connector 23"/>
          <p:cNvCxnSpPr>
            <a:stCxn id="14" idx="3"/>
            <a:endCxn id="21" idx="1"/>
          </p:cNvCxnSpPr>
          <p:nvPr/>
        </p:nvCxnSpPr>
        <p:spPr>
          <a:xfrm>
            <a:off x="3886200" y="50292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9" name="Straight Connector 23"/>
          <p:cNvCxnSpPr>
            <a:stCxn id="10" idx="3"/>
            <a:endCxn id="15" idx="1"/>
          </p:cNvCxnSpPr>
          <p:nvPr/>
        </p:nvCxnSpPr>
        <p:spPr>
          <a:xfrm flipV="1">
            <a:off x="3886200" y="2286000"/>
            <a:ext cx="914400" cy="36576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media/image7.png"/><Relationship Id="rId5" Type="http://schemas.openxmlformats.org/officeDocument/2006/relationships/slideLayout" Target="../slideLayouts/slideLayout74.xml"/><Relationship Id="rId10" Type="http://schemas.openxmlformats.org/officeDocument/2006/relationships/theme" Target="../theme/theme10.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7.png"/><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7.png"/><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5.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7.png"/><Relationship Id="rId5" Type="http://schemas.openxmlformats.org/officeDocument/2006/relationships/slideLayout" Target="../slideLayouts/slideLayout42.xml"/><Relationship Id="rId10" Type="http://schemas.openxmlformats.org/officeDocument/2006/relationships/theme" Target="../theme/theme6.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7.png"/><Relationship Id="rId5" Type="http://schemas.openxmlformats.org/officeDocument/2006/relationships/slideLayout" Target="../slideLayouts/slideLayout51.xml"/><Relationship Id="rId10" Type="http://schemas.openxmlformats.org/officeDocument/2006/relationships/theme" Target="../theme/theme7.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8.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7.png"/><Relationship Id="rId5" Type="http://schemas.openxmlformats.org/officeDocument/2006/relationships/slideLayout" Target="../slideLayouts/slideLayout65.xml"/><Relationship Id="rId10" Type="http://schemas.openxmlformats.org/officeDocument/2006/relationships/theme" Target="../theme/theme9.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0" name="Rectangle 2"/>
          <p:cNvSpPr>
            <a:spLocks noGrp="1"/>
          </p:cNvSpPr>
          <p:nvPr>
            <p:ph type="title"/>
          </p:nvPr>
        </p:nvSpPr>
        <p:spPr>
          <a:xfrm>
            <a:off x="914400" y="457200"/>
            <a:ext cx="7696200" cy="1143000"/>
          </a:xfrm>
          <a:prstGeom prst="rect">
            <a:avLst/>
          </a:prstGeom>
        </p:spPr>
        <p:txBody>
          <a:bodyPr vert="horz" anchor="b">
            <a:normAutofit/>
          </a:bodyPr>
          <a:lstStyle/>
          <a:p>
            <a:r>
              <a:rPr lang="en-US" smtClean="0"/>
              <a:t>Click to edit Master title style</a:t>
            </a:r>
            <a:endParaRPr lang="en-US" dirty="0"/>
          </a:p>
        </p:txBody>
      </p:sp>
      <p:sp>
        <p:nvSpPr>
          <p:cNvPr id="5" name="Rectangle 3"/>
          <p:cNvSpPr>
            <a:spLocks noGrp="1"/>
          </p:cNvSpPr>
          <p:nvPr>
            <p:ph type="body" idx="1"/>
          </p:nvPr>
        </p:nvSpPr>
        <p:spPr>
          <a:xfrm>
            <a:off x="914400" y="1905000"/>
            <a:ext cx="7467600" cy="4221163"/>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Rectangle 4"/>
          <p:cNvSpPr>
            <a:spLocks noGrp="1"/>
          </p:cNvSpPr>
          <p:nvPr>
            <p:ph type="dt" sz="half" idx="2"/>
          </p:nvPr>
        </p:nvSpPr>
        <p:spPr>
          <a:xfrm>
            <a:off x="6705600" y="6248400"/>
            <a:ext cx="1828800" cy="323850"/>
          </a:xfrm>
          <a:prstGeom prst="rect">
            <a:avLst/>
          </a:prstGeom>
        </p:spPr>
        <p:txBody>
          <a:bodyPr vert="horz" anchor="ctr"/>
          <a:lstStyle>
            <a:lvl1pPr>
              <a:defRPr sz="1100"/>
            </a:lvl1pPr>
            <a:extLst/>
          </a:lstStyle>
          <a:p>
            <a:pPr algn="r"/>
            <a:r>
              <a:rPr lang="en-US" sz="1100" smtClean="0"/>
              <a:t>August 31, 2017</a:t>
            </a:r>
            <a:endParaRPr lang="en-US" sz="1050" dirty="0"/>
          </a:p>
        </p:txBody>
      </p:sp>
      <p:sp>
        <p:nvSpPr>
          <p:cNvPr id="18" name="Rectangle 5"/>
          <p:cNvSpPr>
            <a:spLocks noGrp="1"/>
          </p:cNvSpPr>
          <p:nvPr>
            <p:ph type="ftr" sz="quarter" idx="3"/>
          </p:nvPr>
        </p:nvSpPr>
        <p:spPr>
          <a:xfrm>
            <a:off x="457200" y="6248400"/>
            <a:ext cx="3260886" cy="323850"/>
          </a:xfrm>
          <a:prstGeom prst="rect">
            <a:avLst/>
          </a:prstGeom>
        </p:spPr>
        <p:txBody>
          <a:bodyPr vert="horz"/>
          <a:lstStyle>
            <a:lvl1pPr>
              <a:defRPr sz="1200"/>
            </a:lvl1pPr>
            <a:extLst/>
          </a:lstStyle>
          <a:p>
            <a:endParaRPr lang="en-US" sz="1200" dirty="0"/>
          </a:p>
        </p:txBody>
      </p:sp>
      <p:sp>
        <p:nvSpPr>
          <p:cNvPr id="7" name="Slide Number Placeholder 6"/>
          <p:cNvSpPr>
            <a:spLocks noGrp="1"/>
          </p:cNvSpPr>
          <p:nvPr>
            <p:ph type="sldNum" sz="quarter" idx="4"/>
          </p:nvPr>
        </p:nvSpPr>
        <p:spPr>
          <a:xfrm>
            <a:off x="8714936" y="6151098"/>
            <a:ext cx="429064" cy="457200"/>
          </a:xfrm>
          <a:prstGeom prst="rect">
            <a:avLst/>
          </a:prstGeom>
        </p:spPr>
        <p:txBody>
          <a:bodyPr vert="horz" anchor="ctr"/>
          <a:lstStyle>
            <a:lvl1pPr>
              <a:defRPr sz="1200"/>
            </a:lvl1pPr>
            <a:extLst/>
          </a:lstStyle>
          <a:p>
            <a:fld id="{169B2101-2E9F-420A-91A3-890890D84497}" type="slidenum">
              <a:rPr lang="en-US" sz="1200" smtClean="0"/>
              <a:pPr/>
              <a:t>‹#›</a:t>
            </a:fld>
            <a:endParaRPr lang="en-US" sz="1200" dirty="0"/>
          </a:p>
        </p:txBody>
      </p:sp>
      <p:grpSp>
        <p:nvGrpSpPr>
          <p:cNvPr id="2" name="Group 23"/>
          <p:cNvGrpSpPr/>
          <p:nvPr/>
        </p:nvGrpSpPr>
        <p:grpSpPr>
          <a:xfrm>
            <a:off x="11555" y="2000250"/>
            <a:ext cx="133350" cy="533400"/>
            <a:chOff x="0" y="2000250"/>
            <a:chExt cx="3733800" cy="533400"/>
          </a:xfrm>
        </p:grpSpPr>
        <p:sp>
          <p:nvSpPr>
            <p:cNvPr id="3"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a:endParaRPr lang="en-US" dirty="0"/>
            </a:p>
          </p:txBody>
        </p:sp>
        <p:sp>
          <p:nvSpPr>
            <p:cNvPr id="28"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a:endParaRPr lang="en-US" dirty="0"/>
            </a:p>
          </p:txBody>
        </p:sp>
        <p:sp>
          <p:nvSpPr>
            <p:cNvPr id="4"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a:endParaRPr lang="en-US" dirty="0"/>
            </a:p>
          </p:txBody>
        </p:sp>
        <p:sp>
          <p:nvSpPr>
            <p:cNvPr id="12"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a:endParaRPr lang="en-US" dirty="0"/>
            </a:p>
          </p:txBody>
        </p:sp>
        <p:sp>
          <p:nvSpPr>
            <p:cNvPr id="9"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a:endParaRPr lang="en-US" dirty="0"/>
            </a:p>
          </p:txBody>
        </p:sp>
        <p:sp>
          <p:nvSpPr>
            <p:cNvPr id="11"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endParaRPr lang="en-US" dirty="0"/>
            </a:p>
          </p:txBody>
        </p:sp>
        <p:sp>
          <p:nvSpPr>
            <p:cNvPr id="31"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endParaRPr lang="en-US" dirty="0"/>
            </a:p>
          </p:txBody>
        </p:sp>
      </p:grpSp>
      <p:grpSp>
        <p:nvGrpSpPr>
          <p:cNvPr id="10" name="Group 35"/>
          <p:cNvGrpSpPr/>
          <p:nvPr/>
        </p:nvGrpSpPr>
        <p:grpSpPr>
          <a:xfrm>
            <a:off x="8584055" y="2000250"/>
            <a:ext cx="552450" cy="542925"/>
            <a:chOff x="8667750" y="2000250"/>
            <a:chExt cx="476250" cy="542925"/>
          </a:xfrm>
        </p:grpSpPr>
        <p:sp>
          <p:nvSpPr>
            <p:cNvPr id="13"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a:endParaRPr lang="en-US" dirty="0"/>
            </a:p>
          </p:txBody>
        </p:sp>
        <p:sp>
          <p:nvSpPr>
            <p:cNvPr id="24"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a:endParaRPr lang="en-US" dirty="0"/>
            </a:p>
          </p:txBody>
        </p:sp>
        <p:sp>
          <p:nvSpPr>
            <p:cNvPr id="19"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a:endParaRPr lang="en-US" dirty="0"/>
            </a:p>
          </p:txBody>
        </p:sp>
        <p:sp>
          <p:nvSpPr>
            <p:cNvPr id="30"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a:endParaRPr lang="en-US" dirty="0"/>
            </a:p>
          </p:txBody>
        </p:sp>
        <p:sp>
          <p:nvSpPr>
            <p:cNvPr id="17"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a:endParaRPr lang="en-US" dirty="0"/>
            </a:p>
          </p:txBody>
        </p:sp>
        <p:sp>
          <p:nvSpPr>
            <p:cNvPr id="16"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endParaRPr lang="en-US" dirty="0"/>
            </a:p>
          </p:txBody>
        </p:sp>
        <p:sp>
          <p:nvSpPr>
            <p:cNvPr id="15"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a:endParaRPr lang="en-US" dirty="0"/>
            </a:p>
          </p:txBody>
        </p:sp>
      </p:grpSp>
      <p:sp>
        <p:nvSpPr>
          <p:cNvPr id="23" name="Oval 28"/>
          <p:cNvSpPr/>
          <p:nvPr/>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p>
            <a:pPr algn="ct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sldNum="0" hdr="0" ftr="0"/>
  <p:txStyles>
    <p:titleStyle>
      <a:lvl1pPr algn="l" rtl="0" eaLnBrk="1" latinLnBrk="0" hangingPunct="1">
        <a:spcBef>
          <a:spcPct val="0"/>
        </a:spcBef>
        <a:buNone/>
        <a:defRPr sz="36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000">
          <a:solidFill>
            <a:schemeClr val="tx1"/>
          </a:solidFill>
          <a:latin typeface="+mn-lt"/>
          <a:ea typeface="+mn-ea"/>
          <a:cs typeface="+mn-cs"/>
        </a:defRPr>
      </a:lvl1pPr>
      <a:lvl2pPr marL="742950" indent="-285750" algn="l" rtl="0" eaLnBrk="1" latinLnBrk="0" hangingPunct="1">
        <a:spcBef>
          <a:spcPct val="20000"/>
        </a:spcBef>
        <a:buChar char="–"/>
        <a:defRPr sz="20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2000">
          <a:solidFill>
            <a:schemeClr val="tx1"/>
          </a:solidFill>
          <a:latin typeface="+mn-lt"/>
          <a:ea typeface="+mn-ea"/>
          <a:cs typeface="+mn-cs"/>
        </a:defRPr>
      </a:lvl4pPr>
      <a:lvl5pPr marL="2057400" indent="-228600" algn="l" rtl="0" eaLnBrk="1" latinLnBrk="0" hangingPunct="1">
        <a:spcBef>
          <a:spcPct val="20000"/>
        </a:spcBef>
        <a:buChar char="»"/>
        <a:defRPr sz="20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3276600" y="4572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D76BD"/>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D76BD"/>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D76BD"/>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F8B649-AE7A-4D1A-BEDC-496DB2E5DA29}"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0133947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Lst>
  <p:hf sldNum="0" hdr="0" ftr="0"/>
  <p:txStyles>
    <p:titleStyle>
      <a:lvl1pPr algn="ctr" rtl="0" eaLnBrk="1" fontAlgn="base" hangingPunct="1">
        <a:spcBef>
          <a:spcPct val="0"/>
        </a:spcBef>
        <a:spcAft>
          <a:spcPct val="0"/>
        </a:spcAft>
        <a:defRPr sz="2400" kern="12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charset="0"/>
        </a:defRPr>
      </a:lvl2pPr>
      <a:lvl3pPr algn="ctr" rtl="0" eaLnBrk="1" fontAlgn="base" hangingPunct="1">
        <a:spcBef>
          <a:spcPct val="0"/>
        </a:spcBef>
        <a:spcAft>
          <a:spcPct val="0"/>
        </a:spcAft>
        <a:defRPr sz="2400">
          <a:solidFill>
            <a:schemeClr val="bg1"/>
          </a:solidFill>
          <a:latin typeface="Arial" charset="0"/>
        </a:defRPr>
      </a:lvl3pPr>
      <a:lvl4pPr algn="ctr" rtl="0" eaLnBrk="1" fontAlgn="base" hangingPunct="1">
        <a:spcBef>
          <a:spcPct val="0"/>
        </a:spcBef>
        <a:spcAft>
          <a:spcPct val="0"/>
        </a:spcAft>
        <a:defRPr sz="2400">
          <a:solidFill>
            <a:schemeClr val="bg1"/>
          </a:solidFill>
          <a:latin typeface="Arial" charset="0"/>
        </a:defRPr>
      </a:lvl4pPr>
      <a:lvl5pPr algn="ctr" rtl="0" eaLnBrk="1" fontAlgn="base" hangingPunct="1">
        <a:spcBef>
          <a:spcPct val="0"/>
        </a:spcBef>
        <a:spcAft>
          <a:spcPct val="0"/>
        </a:spcAft>
        <a:defRPr sz="2400">
          <a:solidFill>
            <a:schemeClr val="bg1"/>
          </a:solidFill>
          <a:latin typeface="Arial" charset="0"/>
        </a:defRPr>
      </a:lvl5pPr>
      <a:lvl6pPr marL="457200" algn="ctr" rtl="0" eaLnBrk="1" fontAlgn="base" hangingPunct="1">
        <a:spcBef>
          <a:spcPct val="0"/>
        </a:spcBef>
        <a:spcAft>
          <a:spcPct val="0"/>
        </a:spcAft>
        <a:defRPr sz="2400">
          <a:solidFill>
            <a:schemeClr val="bg1"/>
          </a:solidFill>
          <a:latin typeface="Arial" charset="0"/>
        </a:defRPr>
      </a:lvl6pPr>
      <a:lvl7pPr marL="914400" algn="ctr" rtl="0" eaLnBrk="1" fontAlgn="base" hangingPunct="1">
        <a:spcBef>
          <a:spcPct val="0"/>
        </a:spcBef>
        <a:spcAft>
          <a:spcPct val="0"/>
        </a:spcAft>
        <a:defRPr sz="2400">
          <a:solidFill>
            <a:schemeClr val="bg1"/>
          </a:solidFill>
          <a:latin typeface="Arial" charset="0"/>
        </a:defRPr>
      </a:lvl7pPr>
      <a:lvl8pPr marL="1371600" algn="ctr" rtl="0" eaLnBrk="1" fontAlgn="base" hangingPunct="1">
        <a:spcBef>
          <a:spcPct val="0"/>
        </a:spcBef>
        <a:spcAft>
          <a:spcPct val="0"/>
        </a:spcAft>
        <a:defRPr sz="2400">
          <a:solidFill>
            <a:schemeClr val="bg1"/>
          </a:solidFill>
          <a:latin typeface="Arial" charset="0"/>
        </a:defRPr>
      </a:lvl8pPr>
      <a:lvl9pPr marL="1828800" algn="ctr" rtl="0" eaLnBrk="1" fontAlgn="base" hangingPunct="1">
        <a:spcBef>
          <a:spcPct val="0"/>
        </a:spcBef>
        <a:spcAft>
          <a:spcPct val="0"/>
        </a:spcAft>
        <a:defRPr sz="2400">
          <a:solidFill>
            <a:schemeClr val="bg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D76BD"/>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D76BD"/>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D76BD"/>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D76BD"/>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D76B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r>
              <a:rPr lang="en-US" sz="1100" smtClean="0"/>
              <a:t>August 31, 2017</a:t>
            </a:r>
            <a:endParaRPr lang="en-US" sz="105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200"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B2101-2E9F-420A-91A3-890890D84497}" type="slidenum">
              <a:rPr lang="en-US" sz="1200" smtClean="0"/>
              <a:pPr/>
              <a:t>‹#›</a:t>
            </a:fld>
            <a:endParaRPr lang="en-US" sz="1200" dirty="0"/>
          </a:p>
        </p:txBody>
      </p:sp>
    </p:spTree>
    <p:extLst>
      <p:ext uri="{BB962C8B-B14F-4D97-AF65-F5344CB8AC3E}">
        <p14:creationId xmlns:p14="http://schemas.microsoft.com/office/powerpoint/2010/main" val="18707219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3276600" y="4572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D76BD"/>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D76BD"/>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D76BD"/>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F8B649-AE7A-4D1A-BEDC-496DB2E5DA29}"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39170968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Lst>
  <p:hf sldNum="0" hdr="0" ftr="0"/>
  <p:txStyles>
    <p:titleStyle>
      <a:lvl1pPr algn="ctr" rtl="0" eaLnBrk="1" fontAlgn="base" hangingPunct="1">
        <a:spcBef>
          <a:spcPct val="0"/>
        </a:spcBef>
        <a:spcAft>
          <a:spcPct val="0"/>
        </a:spcAft>
        <a:defRPr sz="2400" kern="12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charset="0"/>
        </a:defRPr>
      </a:lvl2pPr>
      <a:lvl3pPr algn="ctr" rtl="0" eaLnBrk="1" fontAlgn="base" hangingPunct="1">
        <a:spcBef>
          <a:spcPct val="0"/>
        </a:spcBef>
        <a:spcAft>
          <a:spcPct val="0"/>
        </a:spcAft>
        <a:defRPr sz="2400">
          <a:solidFill>
            <a:schemeClr val="bg1"/>
          </a:solidFill>
          <a:latin typeface="Arial" charset="0"/>
        </a:defRPr>
      </a:lvl3pPr>
      <a:lvl4pPr algn="ctr" rtl="0" eaLnBrk="1" fontAlgn="base" hangingPunct="1">
        <a:spcBef>
          <a:spcPct val="0"/>
        </a:spcBef>
        <a:spcAft>
          <a:spcPct val="0"/>
        </a:spcAft>
        <a:defRPr sz="2400">
          <a:solidFill>
            <a:schemeClr val="bg1"/>
          </a:solidFill>
          <a:latin typeface="Arial" charset="0"/>
        </a:defRPr>
      </a:lvl4pPr>
      <a:lvl5pPr algn="ctr" rtl="0" eaLnBrk="1" fontAlgn="base" hangingPunct="1">
        <a:spcBef>
          <a:spcPct val="0"/>
        </a:spcBef>
        <a:spcAft>
          <a:spcPct val="0"/>
        </a:spcAft>
        <a:defRPr sz="2400">
          <a:solidFill>
            <a:schemeClr val="bg1"/>
          </a:solidFill>
          <a:latin typeface="Arial" charset="0"/>
        </a:defRPr>
      </a:lvl5pPr>
      <a:lvl6pPr marL="457200" algn="ctr" rtl="0" eaLnBrk="1" fontAlgn="base" hangingPunct="1">
        <a:spcBef>
          <a:spcPct val="0"/>
        </a:spcBef>
        <a:spcAft>
          <a:spcPct val="0"/>
        </a:spcAft>
        <a:defRPr sz="2400">
          <a:solidFill>
            <a:schemeClr val="bg1"/>
          </a:solidFill>
          <a:latin typeface="Arial" charset="0"/>
        </a:defRPr>
      </a:lvl6pPr>
      <a:lvl7pPr marL="914400" algn="ctr" rtl="0" eaLnBrk="1" fontAlgn="base" hangingPunct="1">
        <a:spcBef>
          <a:spcPct val="0"/>
        </a:spcBef>
        <a:spcAft>
          <a:spcPct val="0"/>
        </a:spcAft>
        <a:defRPr sz="2400">
          <a:solidFill>
            <a:schemeClr val="bg1"/>
          </a:solidFill>
          <a:latin typeface="Arial" charset="0"/>
        </a:defRPr>
      </a:lvl7pPr>
      <a:lvl8pPr marL="1371600" algn="ctr" rtl="0" eaLnBrk="1" fontAlgn="base" hangingPunct="1">
        <a:spcBef>
          <a:spcPct val="0"/>
        </a:spcBef>
        <a:spcAft>
          <a:spcPct val="0"/>
        </a:spcAft>
        <a:defRPr sz="2400">
          <a:solidFill>
            <a:schemeClr val="bg1"/>
          </a:solidFill>
          <a:latin typeface="Arial" charset="0"/>
        </a:defRPr>
      </a:lvl8pPr>
      <a:lvl9pPr marL="1828800" algn="ctr" rtl="0" eaLnBrk="1" fontAlgn="base" hangingPunct="1">
        <a:spcBef>
          <a:spcPct val="0"/>
        </a:spcBef>
        <a:spcAft>
          <a:spcPct val="0"/>
        </a:spcAft>
        <a:defRPr sz="2400">
          <a:solidFill>
            <a:schemeClr val="bg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D76BD"/>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D76BD"/>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D76BD"/>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D76BD"/>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D76B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3276600" y="4572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D76BD"/>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D76BD"/>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D76BD"/>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F8B649-AE7A-4D1A-BEDC-496DB2E5DA29}"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45969101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Lst>
  <p:hf sldNum="0" hdr="0" ftr="0"/>
  <p:txStyles>
    <p:titleStyle>
      <a:lvl1pPr algn="ctr" rtl="0" eaLnBrk="1" fontAlgn="base" hangingPunct="1">
        <a:spcBef>
          <a:spcPct val="0"/>
        </a:spcBef>
        <a:spcAft>
          <a:spcPct val="0"/>
        </a:spcAft>
        <a:defRPr sz="2400" kern="12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charset="0"/>
        </a:defRPr>
      </a:lvl2pPr>
      <a:lvl3pPr algn="ctr" rtl="0" eaLnBrk="1" fontAlgn="base" hangingPunct="1">
        <a:spcBef>
          <a:spcPct val="0"/>
        </a:spcBef>
        <a:spcAft>
          <a:spcPct val="0"/>
        </a:spcAft>
        <a:defRPr sz="2400">
          <a:solidFill>
            <a:schemeClr val="bg1"/>
          </a:solidFill>
          <a:latin typeface="Arial" charset="0"/>
        </a:defRPr>
      </a:lvl3pPr>
      <a:lvl4pPr algn="ctr" rtl="0" eaLnBrk="1" fontAlgn="base" hangingPunct="1">
        <a:spcBef>
          <a:spcPct val="0"/>
        </a:spcBef>
        <a:spcAft>
          <a:spcPct val="0"/>
        </a:spcAft>
        <a:defRPr sz="2400">
          <a:solidFill>
            <a:schemeClr val="bg1"/>
          </a:solidFill>
          <a:latin typeface="Arial" charset="0"/>
        </a:defRPr>
      </a:lvl4pPr>
      <a:lvl5pPr algn="ctr" rtl="0" eaLnBrk="1" fontAlgn="base" hangingPunct="1">
        <a:spcBef>
          <a:spcPct val="0"/>
        </a:spcBef>
        <a:spcAft>
          <a:spcPct val="0"/>
        </a:spcAft>
        <a:defRPr sz="2400">
          <a:solidFill>
            <a:schemeClr val="bg1"/>
          </a:solidFill>
          <a:latin typeface="Arial" charset="0"/>
        </a:defRPr>
      </a:lvl5pPr>
      <a:lvl6pPr marL="457200" algn="ctr" rtl="0" eaLnBrk="1" fontAlgn="base" hangingPunct="1">
        <a:spcBef>
          <a:spcPct val="0"/>
        </a:spcBef>
        <a:spcAft>
          <a:spcPct val="0"/>
        </a:spcAft>
        <a:defRPr sz="2400">
          <a:solidFill>
            <a:schemeClr val="bg1"/>
          </a:solidFill>
          <a:latin typeface="Arial" charset="0"/>
        </a:defRPr>
      </a:lvl6pPr>
      <a:lvl7pPr marL="914400" algn="ctr" rtl="0" eaLnBrk="1" fontAlgn="base" hangingPunct="1">
        <a:spcBef>
          <a:spcPct val="0"/>
        </a:spcBef>
        <a:spcAft>
          <a:spcPct val="0"/>
        </a:spcAft>
        <a:defRPr sz="2400">
          <a:solidFill>
            <a:schemeClr val="bg1"/>
          </a:solidFill>
          <a:latin typeface="Arial" charset="0"/>
        </a:defRPr>
      </a:lvl7pPr>
      <a:lvl8pPr marL="1371600" algn="ctr" rtl="0" eaLnBrk="1" fontAlgn="base" hangingPunct="1">
        <a:spcBef>
          <a:spcPct val="0"/>
        </a:spcBef>
        <a:spcAft>
          <a:spcPct val="0"/>
        </a:spcAft>
        <a:defRPr sz="2400">
          <a:solidFill>
            <a:schemeClr val="bg1"/>
          </a:solidFill>
          <a:latin typeface="Arial" charset="0"/>
        </a:defRPr>
      </a:lvl8pPr>
      <a:lvl9pPr marL="1828800" algn="ctr" rtl="0" eaLnBrk="1" fontAlgn="base" hangingPunct="1">
        <a:spcBef>
          <a:spcPct val="0"/>
        </a:spcBef>
        <a:spcAft>
          <a:spcPct val="0"/>
        </a:spcAft>
        <a:defRPr sz="2400">
          <a:solidFill>
            <a:schemeClr val="bg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D76BD"/>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D76BD"/>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D76BD"/>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D76BD"/>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D76B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r>
              <a:rPr lang="en-US" sz="1100" smtClean="0"/>
              <a:t>August 31, 2017</a:t>
            </a:r>
            <a:endParaRPr lang="en-US" sz="105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200"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B2101-2E9F-420A-91A3-890890D84497}" type="slidenum">
              <a:rPr lang="en-US" sz="1200" smtClean="0"/>
              <a:pPr/>
              <a:t>‹#›</a:t>
            </a:fld>
            <a:endParaRPr lang="en-US" sz="1200" dirty="0"/>
          </a:p>
        </p:txBody>
      </p:sp>
    </p:spTree>
    <p:extLst>
      <p:ext uri="{BB962C8B-B14F-4D97-AF65-F5344CB8AC3E}">
        <p14:creationId xmlns:p14="http://schemas.microsoft.com/office/powerpoint/2010/main" val="399958892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3276600" y="4572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D76BD"/>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D76BD"/>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D76BD"/>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F8B649-AE7A-4D1A-BEDC-496DB2E5DA29}"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94894269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hf sldNum="0" hdr="0" ftr="0"/>
  <p:txStyles>
    <p:titleStyle>
      <a:lvl1pPr algn="ctr" rtl="0" eaLnBrk="1" fontAlgn="base" hangingPunct="1">
        <a:spcBef>
          <a:spcPct val="0"/>
        </a:spcBef>
        <a:spcAft>
          <a:spcPct val="0"/>
        </a:spcAft>
        <a:defRPr sz="2400" kern="12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charset="0"/>
        </a:defRPr>
      </a:lvl2pPr>
      <a:lvl3pPr algn="ctr" rtl="0" eaLnBrk="1" fontAlgn="base" hangingPunct="1">
        <a:spcBef>
          <a:spcPct val="0"/>
        </a:spcBef>
        <a:spcAft>
          <a:spcPct val="0"/>
        </a:spcAft>
        <a:defRPr sz="2400">
          <a:solidFill>
            <a:schemeClr val="bg1"/>
          </a:solidFill>
          <a:latin typeface="Arial" charset="0"/>
        </a:defRPr>
      </a:lvl3pPr>
      <a:lvl4pPr algn="ctr" rtl="0" eaLnBrk="1" fontAlgn="base" hangingPunct="1">
        <a:spcBef>
          <a:spcPct val="0"/>
        </a:spcBef>
        <a:spcAft>
          <a:spcPct val="0"/>
        </a:spcAft>
        <a:defRPr sz="2400">
          <a:solidFill>
            <a:schemeClr val="bg1"/>
          </a:solidFill>
          <a:latin typeface="Arial" charset="0"/>
        </a:defRPr>
      </a:lvl4pPr>
      <a:lvl5pPr algn="ctr" rtl="0" eaLnBrk="1" fontAlgn="base" hangingPunct="1">
        <a:spcBef>
          <a:spcPct val="0"/>
        </a:spcBef>
        <a:spcAft>
          <a:spcPct val="0"/>
        </a:spcAft>
        <a:defRPr sz="2400">
          <a:solidFill>
            <a:schemeClr val="bg1"/>
          </a:solidFill>
          <a:latin typeface="Arial" charset="0"/>
        </a:defRPr>
      </a:lvl5pPr>
      <a:lvl6pPr marL="457200" algn="ctr" rtl="0" eaLnBrk="1" fontAlgn="base" hangingPunct="1">
        <a:spcBef>
          <a:spcPct val="0"/>
        </a:spcBef>
        <a:spcAft>
          <a:spcPct val="0"/>
        </a:spcAft>
        <a:defRPr sz="2400">
          <a:solidFill>
            <a:schemeClr val="bg1"/>
          </a:solidFill>
          <a:latin typeface="Arial" charset="0"/>
        </a:defRPr>
      </a:lvl6pPr>
      <a:lvl7pPr marL="914400" algn="ctr" rtl="0" eaLnBrk="1" fontAlgn="base" hangingPunct="1">
        <a:spcBef>
          <a:spcPct val="0"/>
        </a:spcBef>
        <a:spcAft>
          <a:spcPct val="0"/>
        </a:spcAft>
        <a:defRPr sz="2400">
          <a:solidFill>
            <a:schemeClr val="bg1"/>
          </a:solidFill>
          <a:latin typeface="Arial" charset="0"/>
        </a:defRPr>
      </a:lvl7pPr>
      <a:lvl8pPr marL="1371600" algn="ctr" rtl="0" eaLnBrk="1" fontAlgn="base" hangingPunct="1">
        <a:spcBef>
          <a:spcPct val="0"/>
        </a:spcBef>
        <a:spcAft>
          <a:spcPct val="0"/>
        </a:spcAft>
        <a:defRPr sz="2400">
          <a:solidFill>
            <a:schemeClr val="bg1"/>
          </a:solidFill>
          <a:latin typeface="Arial" charset="0"/>
        </a:defRPr>
      </a:lvl8pPr>
      <a:lvl9pPr marL="1828800" algn="ctr" rtl="0" eaLnBrk="1" fontAlgn="base" hangingPunct="1">
        <a:spcBef>
          <a:spcPct val="0"/>
        </a:spcBef>
        <a:spcAft>
          <a:spcPct val="0"/>
        </a:spcAft>
        <a:defRPr sz="2400">
          <a:solidFill>
            <a:schemeClr val="bg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D76BD"/>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D76BD"/>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D76BD"/>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D76BD"/>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D76B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3276600" y="4572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D76BD"/>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D76BD"/>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D76BD"/>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F8B649-AE7A-4D1A-BEDC-496DB2E5DA29}"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40479192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hf sldNum="0" hdr="0" ftr="0"/>
  <p:txStyles>
    <p:titleStyle>
      <a:lvl1pPr algn="ctr" rtl="0" eaLnBrk="1" fontAlgn="base" hangingPunct="1">
        <a:spcBef>
          <a:spcPct val="0"/>
        </a:spcBef>
        <a:spcAft>
          <a:spcPct val="0"/>
        </a:spcAft>
        <a:defRPr sz="2400" kern="12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charset="0"/>
        </a:defRPr>
      </a:lvl2pPr>
      <a:lvl3pPr algn="ctr" rtl="0" eaLnBrk="1" fontAlgn="base" hangingPunct="1">
        <a:spcBef>
          <a:spcPct val="0"/>
        </a:spcBef>
        <a:spcAft>
          <a:spcPct val="0"/>
        </a:spcAft>
        <a:defRPr sz="2400">
          <a:solidFill>
            <a:schemeClr val="bg1"/>
          </a:solidFill>
          <a:latin typeface="Arial" charset="0"/>
        </a:defRPr>
      </a:lvl3pPr>
      <a:lvl4pPr algn="ctr" rtl="0" eaLnBrk="1" fontAlgn="base" hangingPunct="1">
        <a:spcBef>
          <a:spcPct val="0"/>
        </a:spcBef>
        <a:spcAft>
          <a:spcPct val="0"/>
        </a:spcAft>
        <a:defRPr sz="2400">
          <a:solidFill>
            <a:schemeClr val="bg1"/>
          </a:solidFill>
          <a:latin typeface="Arial" charset="0"/>
        </a:defRPr>
      </a:lvl4pPr>
      <a:lvl5pPr algn="ctr" rtl="0" eaLnBrk="1" fontAlgn="base" hangingPunct="1">
        <a:spcBef>
          <a:spcPct val="0"/>
        </a:spcBef>
        <a:spcAft>
          <a:spcPct val="0"/>
        </a:spcAft>
        <a:defRPr sz="2400">
          <a:solidFill>
            <a:schemeClr val="bg1"/>
          </a:solidFill>
          <a:latin typeface="Arial" charset="0"/>
        </a:defRPr>
      </a:lvl5pPr>
      <a:lvl6pPr marL="457200" algn="ctr" rtl="0" eaLnBrk="1" fontAlgn="base" hangingPunct="1">
        <a:spcBef>
          <a:spcPct val="0"/>
        </a:spcBef>
        <a:spcAft>
          <a:spcPct val="0"/>
        </a:spcAft>
        <a:defRPr sz="2400">
          <a:solidFill>
            <a:schemeClr val="bg1"/>
          </a:solidFill>
          <a:latin typeface="Arial" charset="0"/>
        </a:defRPr>
      </a:lvl6pPr>
      <a:lvl7pPr marL="914400" algn="ctr" rtl="0" eaLnBrk="1" fontAlgn="base" hangingPunct="1">
        <a:spcBef>
          <a:spcPct val="0"/>
        </a:spcBef>
        <a:spcAft>
          <a:spcPct val="0"/>
        </a:spcAft>
        <a:defRPr sz="2400">
          <a:solidFill>
            <a:schemeClr val="bg1"/>
          </a:solidFill>
          <a:latin typeface="Arial" charset="0"/>
        </a:defRPr>
      </a:lvl7pPr>
      <a:lvl8pPr marL="1371600" algn="ctr" rtl="0" eaLnBrk="1" fontAlgn="base" hangingPunct="1">
        <a:spcBef>
          <a:spcPct val="0"/>
        </a:spcBef>
        <a:spcAft>
          <a:spcPct val="0"/>
        </a:spcAft>
        <a:defRPr sz="2400">
          <a:solidFill>
            <a:schemeClr val="bg1"/>
          </a:solidFill>
          <a:latin typeface="Arial" charset="0"/>
        </a:defRPr>
      </a:lvl8pPr>
      <a:lvl9pPr marL="1828800" algn="ctr" rtl="0" eaLnBrk="1" fontAlgn="base" hangingPunct="1">
        <a:spcBef>
          <a:spcPct val="0"/>
        </a:spcBef>
        <a:spcAft>
          <a:spcPct val="0"/>
        </a:spcAft>
        <a:defRPr sz="2400">
          <a:solidFill>
            <a:schemeClr val="bg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D76BD"/>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D76BD"/>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D76BD"/>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D76BD"/>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D76B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r>
              <a:rPr lang="en-US" sz="1100" smtClean="0"/>
              <a:t>August 31, 2017</a:t>
            </a:r>
            <a:endParaRPr lang="en-US" sz="105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200"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B2101-2E9F-420A-91A3-890890D84497}" type="slidenum">
              <a:rPr lang="en-US" sz="1200" smtClean="0"/>
              <a:pPr/>
              <a:t>‹#›</a:t>
            </a:fld>
            <a:endParaRPr lang="en-US" sz="1200" dirty="0"/>
          </a:p>
        </p:txBody>
      </p:sp>
    </p:spTree>
    <p:extLst>
      <p:ext uri="{BB962C8B-B14F-4D97-AF65-F5344CB8AC3E}">
        <p14:creationId xmlns:p14="http://schemas.microsoft.com/office/powerpoint/2010/main" val="2537053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3276600" y="4572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D76BD"/>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D76BD"/>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D76BD"/>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F8B649-AE7A-4D1A-BEDC-496DB2E5DA29}"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55281491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Lst>
  <p:hf sldNum="0" hdr="0" ftr="0"/>
  <p:txStyles>
    <p:titleStyle>
      <a:lvl1pPr algn="ctr" rtl="0" eaLnBrk="1" fontAlgn="base" hangingPunct="1">
        <a:spcBef>
          <a:spcPct val="0"/>
        </a:spcBef>
        <a:spcAft>
          <a:spcPct val="0"/>
        </a:spcAft>
        <a:defRPr sz="2400" kern="12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charset="0"/>
        </a:defRPr>
      </a:lvl2pPr>
      <a:lvl3pPr algn="ctr" rtl="0" eaLnBrk="1" fontAlgn="base" hangingPunct="1">
        <a:spcBef>
          <a:spcPct val="0"/>
        </a:spcBef>
        <a:spcAft>
          <a:spcPct val="0"/>
        </a:spcAft>
        <a:defRPr sz="2400">
          <a:solidFill>
            <a:schemeClr val="bg1"/>
          </a:solidFill>
          <a:latin typeface="Arial" charset="0"/>
        </a:defRPr>
      </a:lvl3pPr>
      <a:lvl4pPr algn="ctr" rtl="0" eaLnBrk="1" fontAlgn="base" hangingPunct="1">
        <a:spcBef>
          <a:spcPct val="0"/>
        </a:spcBef>
        <a:spcAft>
          <a:spcPct val="0"/>
        </a:spcAft>
        <a:defRPr sz="2400">
          <a:solidFill>
            <a:schemeClr val="bg1"/>
          </a:solidFill>
          <a:latin typeface="Arial" charset="0"/>
        </a:defRPr>
      </a:lvl4pPr>
      <a:lvl5pPr algn="ctr" rtl="0" eaLnBrk="1" fontAlgn="base" hangingPunct="1">
        <a:spcBef>
          <a:spcPct val="0"/>
        </a:spcBef>
        <a:spcAft>
          <a:spcPct val="0"/>
        </a:spcAft>
        <a:defRPr sz="2400">
          <a:solidFill>
            <a:schemeClr val="bg1"/>
          </a:solidFill>
          <a:latin typeface="Arial" charset="0"/>
        </a:defRPr>
      </a:lvl5pPr>
      <a:lvl6pPr marL="457200" algn="ctr" rtl="0" eaLnBrk="1" fontAlgn="base" hangingPunct="1">
        <a:spcBef>
          <a:spcPct val="0"/>
        </a:spcBef>
        <a:spcAft>
          <a:spcPct val="0"/>
        </a:spcAft>
        <a:defRPr sz="2400">
          <a:solidFill>
            <a:schemeClr val="bg1"/>
          </a:solidFill>
          <a:latin typeface="Arial" charset="0"/>
        </a:defRPr>
      </a:lvl6pPr>
      <a:lvl7pPr marL="914400" algn="ctr" rtl="0" eaLnBrk="1" fontAlgn="base" hangingPunct="1">
        <a:spcBef>
          <a:spcPct val="0"/>
        </a:spcBef>
        <a:spcAft>
          <a:spcPct val="0"/>
        </a:spcAft>
        <a:defRPr sz="2400">
          <a:solidFill>
            <a:schemeClr val="bg1"/>
          </a:solidFill>
          <a:latin typeface="Arial" charset="0"/>
        </a:defRPr>
      </a:lvl7pPr>
      <a:lvl8pPr marL="1371600" algn="ctr" rtl="0" eaLnBrk="1" fontAlgn="base" hangingPunct="1">
        <a:spcBef>
          <a:spcPct val="0"/>
        </a:spcBef>
        <a:spcAft>
          <a:spcPct val="0"/>
        </a:spcAft>
        <a:defRPr sz="2400">
          <a:solidFill>
            <a:schemeClr val="bg1"/>
          </a:solidFill>
          <a:latin typeface="Arial" charset="0"/>
        </a:defRPr>
      </a:lvl8pPr>
      <a:lvl9pPr marL="1828800" algn="ctr" rtl="0" eaLnBrk="1" fontAlgn="base" hangingPunct="1">
        <a:spcBef>
          <a:spcPct val="0"/>
        </a:spcBef>
        <a:spcAft>
          <a:spcPct val="0"/>
        </a:spcAft>
        <a:defRPr sz="2400">
          <a:solidFill>
            <a:schemeClr val="bg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D76BD"/>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D76BD"/>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D76BD"/>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D76BD"/>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D76B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jp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hyperlink" Target="mailto:jjenkins@aol.com" TargetMode="External"/><Relationship Id="rId2" Type="http://schemas.openxmlformats.org/officeDocument/2006/relationships/notesSlide" Target="../notesSlides/notesSlide33.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hyperlink" Target="mailto:jsilvers@kent.com" TargetMode="External"/><Relationship Id="rId7"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image" Target="../media/image8.jpg"/><Relationship Id="rId5" Type="http://schemas.openxmlformats.org/officeDocument/2006/relationships/hyperlink" Target="mailto:Jason@McMurphy.com" TargetMode="External"/><Relationship Id="rId4" Type="http://schemas.openxmlformats.org/officeDocument/2006/relationships/hyperlink" Target="mailto:RobertWilliams@Spruce.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sp>
        <p:nvSpPr>
          <p:cNvPr id="5" name="Rectangle 4"/>
          <p:cNvSpPr/>
          <p:nvPr/>
        </p:nvSpPr>
        <p:spPr>
          <a:xfrm>
            <a:off x="107392" y="2209800"/>
            <a:ext cx="9085821" cy="2800767"/>
          </a:xfrm>
          <a:prstGeom prst="rect">
            <a:avLst/>
          </a:prstGeom>
          <a:noFill/>
        </p:spPr>
        <p:txBody>
          <a:bodyPr wrap="none" lIns="91440" tIns="45720" rIns="91440" bIns="45720">
            <a:spAutoFit/>
          </a:bodyPr>
          <a:lstStyle/>
          <a:p>
            <a:pPr algn="ctr"/>
            <a:r>
              <a:rPr lang="en-US" sz="8800" dirty="0" smtClean="0">
                <a:ln w="0"/>
                <a:solidFill>
                  <a:srgbClr val="6A737B"/>
                </a:solidFill>
                <a:latin typeface="Bernard MT Condensed" panose="02050806060905020404" pitchFamily="18" charset="0"/>
              </a:rPr>
              <a:t>Welcome to Resume </a:t>
            </a:r>
          </a:p>
          <a:p>
            <a:pPr algn="ctr"/>
            <a:r>
              <a:rPr lang="en-US" sz="8800" dirty="0" smtClean="0">
                <a:ln w="0"/>
                <a:solidFill>
                  <a:srgbClr val="6A737B"/>
                </a:solidFill>
                <a:latin typeface="Bernard MT Condensed" panose="02050806060905020404" pitchFamily="18" charset="0"/>
              </a:rPr>
              <a:t>Basics</a:t>
            </a:r>
            <a:endParaRPr lang="en-US" sz="8800" cap="none" spc="0" dirty="0">
              <a:ln w="0"/>
              <a:solidFill>
                <a:srgbClr val="6A737B"/>
              </a:solidFill>
              <a:latin typeface="Bernard MT Condensed" panose="02050806060905020404" pitchFamily="18" charset="0"/>
            </a:endParaRPr>
          </a:p>
        </p:txBody>
      </p:sp>
      <p:pic>
        <p:nvPicPr>
          <p:cNvPr id="2" name="Picture 1"/>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433" y="1364632"/>
            <a:ext cx="5486400" cy="457200"/>
          </a:xfrm>
        </p:spPr>
        <p:txBody>
          <a:bodyPr>
            <a:normAutofit fontScale="90000"/>
          </a:bodyPr>
          <a:lstStyle/>
          <a:p>
            <a:pPr algn="ctr"/>
            <a:r>
              <a:rPr lang="en-US" sz="4400" u="sng" dirty="0" smtClean="0">
                <a:solidFill>
                  <a:srgbClr val="6A737B"/>
                </a:solidFill>
                <a:effectLst/>
                <a:latin typeface="Franklin Gothic Demi" panose="020B0703020102020204" pitchFamily="34" charset="0"/>
              </a:rPr>
              <a:t>The Next Step</a:t>
            </a:r>
            <a:endParaRPr lang="en-US" sz="4400" dirty="0">
              <a:solidFill>
                <a:srgbClr val="6A737B"/>
              </a:solidFill>
              <a:effectLst/>
              <a:latin typeface="Franklin Gothic Demi" panose="020B0703020102020204" pitchFamily="34" charset="0"/>
            </a:endParaRPr>
          </a:p>
        </p:txBody>
      </p:sp>
      <p:sp>
        <p:nvSpPr>
          <p:cNvPr id="3" name="Content Placeholder 2"/>
          <p:cNvSpPr>
            <a:spLocks noGrp="1"/>
          </p:cNvSpPr>
          <p:nvPr>
            <p:ph idx="1"/>
          </p:nvPr>
        </p:nvSpPr>
        <p:spPr>
          <a:xfrm>
            <a:off x="533400" y="1940825"/>
            <a:ext cx="6248400" cy="4614672"/>
          </a:xfrm>
        </p:spPr>
        <p:txBody>
          <a:bodyPr>
            <a:normAutofit/>
          </a:bodyPr>
          <a:lstStyle/>
          <a:p>
            <a:pPr>
              <a:buFont typeface="Wingdings" pitchFamily="2" charset="2"/>
              <a:buChar char="v"/>
            </a:pPr>
            <a:r>
              <a:rPr lang="en-US" altLang="en-US" sz="2400" b="1" i="1" dirty="0" smtClean="0">
                <a:latin typeface="Georgia" pitchFamily="18" charset="0"/>
              </a:rPr>
              <a:t> </a:t>
            </a:r>
            <a:r>
              <a:rPr lang="en-US" altLang="en-US" sz="2400" dirty="0" smtClean="0">
                <a:latin typeface="Georgia" pitchFamily="18" charset="0"/>
              </a:rPr>
              <a:t>Locate a desired position</a:t>
            </a:r>
          </a:p>
          <a:p>
            <a:pPr>
              <a:buFont typeface="Wingdings" pitchFamily="2" charset="2"/>
              <a:buChar char="v"/>
            </a:pPr>
            <a:endParaRPr lang="en-US" altLang="en-US" sz="2400" dirty="0" smtClean="0">
              <a:latin typeface="Georgia" pitchFamily="18" charset="0"/>
            </a:endParaRPr>
          </a:p>
          <a:p>
            <a:pPr marL="365760" lvl="1" indent="-256032">
              <a:spcBef>
                <a:spcPts val="400"/>
              </a:spcBef>
              <a:buSzPct val="68000"/>
              <a:buFont typeface="Wingdings" pitchFamily="2" charset="2"/>
              <a:buChar char="v"/>
            </a:pPr>
            <a:r>
              <a:rPr lang="en-US" altLang="en-US" sz="2400" dirty="0" smtClean="0">
                <a:latin typeface="Georgia" pitchFamily="18" charset="0"/>
              </a:rPr>
              <a:t>Identify desired qualifications and skills</a:t>
            </a:r>
          </a:p>
          <a:p>
            <a:pPr marL="365760" lvl="1" indent="-256032">
              <a:spcBef>
                <a:spcPts val="400"/>
              </a:spcBef>
              <a:buSzPct val="68000"/>
              <a:buFont typeface="Wingdings" pitchFamily="2" charset="2"/>
              <a:buChar char="v"/>
            </a:pPr>
            <a:endParaRPr lang="en-US" altLang="en-US" sz="2400" dirty="0">
              <a:latin typeface="Georgia" pitchFamily="18" charset="0"/>
            </a:endParaRPr>
          </a:p>
          <a:p>
            <a:pPr marL="365760" lvl="1" indent="-256032">
              <a:spcBef>
                <a:spcPts val="400"/>
              </a:spcBef>
              <a:buSzPct val="68000"/>
              <a:buFont typeface="Wingdings" pitchFamily="2" charset="2"/>
              <a:buChar char="v"/>
            </a:pPr>
            <a:r>
              <a:rPr lang="en-US" altLang="en-US" sz="2400" dirty="0" smtClean="0">
                <a:latin typeface="Georgia" pitchFamily="18" charset="0"/>
              </a:rPr>
              <a:t>Acknowledge keywords/skills/points in position description</a:t>
            </a:r>
          </a:p>
          <a:p>
            <a:pPr marL="393192" lvl="1" indent="0">
              <a:spcAft>
                <a:spcPts val="600"/>
              </a:spcAft>
              <a:buNone/>
            </a:pPr>
            <a:endParaRPr lang="en-US" altLang="en-US" sz="2400" dirty="0" smtClean="0">
              <a:latin typeface="Georgia" pitchFamily="18" charset="0"/>
            </a:endParaRPr>
          </a:p>
        </p:txBody>
      </p:sp>
      <p:pic>
        <p:nvPicPr>
          <p:cNvPr id="5" name="Picture 4"/>
          <p:cNvPicPr>
            <a:picLocks noChangeAspect="1" noChangeArrowheads="1"/>
          </p:cNvPicPr>
          <p:nvPr/>
        </p:nvPicPr>
        <p:blipFill>
          <a:blip r:embed="rId3" cstate="print"/>
          <a:srcRect/>
          <a:stretch>
            <a:fillRect/>
          </a:stretch>
        </p:blipFill>
        <p:spPr bwMode="auto">
          <a:xfrm>
            <a:off x="6477000" y="2438398"/>
            <a:ext cx="2529075" cy="4117099"/>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7" name="Picture 6"/>
          <p:cNvPicPr>
            <a:picLocks noChangeAspect="1"/>
          </p:cNvPicPr>
          <p:nvPr/>
        </p:nvPicPr>
        <p:blipFill>
          <a:blip r:embed="rId5">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sp>
        <p:nvSpPr>
          <p:cNvPr id="2" name="Title 1"/>
          <p:cNvSpPr>
            <a:spLocks noGrp="1"/>
          </p:cNvSpPr>
          <p:nvPr>
            <p:ph type="title"/>
          </p:nvPr>
        </p:nvSpPr>
        <p:spPr/>
        <p:txBody>
          <a:bodyPr/>
          <a:lstStyle/>
          <a:p>
            <a:endParaRPr lang="en-US"/>
          </a:p>
        </p:txBody>
      </p:sp>
      <p:sp>
        <p:nvSpPr>
          <p:cNvPr id="5" name="Rectangle 4"/>
          <p:cNvSpPr/>
          <p:nvPr/>
        </p:nvSpPr>
        <p:spPr>
          <a:xfrm>
            <a:off x="762000" y="2057400"/>
            <a:ext cx="7765267" cy="1446550"/>
          </a:xfrm>
          <a:prstGeom prst="rect">
            <a:avLst/>
          </a:prstGeom>
        </p:spPr>
        <p:txBody>
          <a:bodyPr wrap="none">
            <a:spAutoFit/>
          </a:bodyPr>
          <a:lstStyle/>
          <a:p>
            <a:pPr algn="ctr"/>
            <a:r>
              <a:rPr lang="en-US" sz="8800" dirty="0" smtClean="0">
                <a:ln w="0"/>
                <a:solidFill>
                  <a:srgbClr val="6A737B"/>
                </a:solidFill>
                <a:latin typeface="Franklin Gothic Demi Cond" panose="020B0706030402020204" pitchFamily="34" charset="0"/>
              </a:rPr>
              <a:t>Types of Resumes</a:t>
            </a:r>
            <a:endParaRPr lang="en-US" sz="8800" dirty="0">
              <a:ln w="0"/>
              <a:solidFill>
                <a:srgbClr val="6A737B"/>
              </a:solidFill>
              <a:latin typeface="Franklin Gothic Demi Cond" panose="020B0706030402020204" pitchFamily="34" charset="0"/>
            </a:endParaRPr>
          </a:p>
        </p:txBody>
      </p:sp>
      <p:pic>
        <p:nvPicPr>
          <p:cNvPr id="6" name="Picture 5"/>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sp>
        <p:nvSpPr>
          <p:cNvPr id="2" name="Rectangle 1"/>
          <p:cNvSpPr/>
          <p:nvPr/>
        </p:nvSpPr>
        <p:spPr>
          <a:xfrm>
            <a:off x="1402650" y="1472440"/>
            <a:ext cx="6795899" cy="769441"/>
          </a:xfrm>
          <a:prstGeom prst="rect">
            <a:avLst/>
          </a:prstGeom>
          <a:solidFill>
            <a:schemeClr val="bg1"/>
          </a:solidFill>
        </p:spPr>
        <p:txBody>
          <a:bodyPr wrap="none">
            <a:spAutoFit/>
          </a:bodyPr>
          <a:lstStyle/>
          <a:p>
            <a:r>
              <a:rPr lang="en-US" sz="4400" dirty="0">
                <a:solidFill>
                  <a:srgbClr val="6A737B"/>
                </a:solidFill>
                <a:latin typeface="Franklin Gothic Demi Cond" panose="020B0706030402020204" pitchFamily="34" charset="0"/>
              </a:rPr>
              <a:t>Reverse </a:t>
            </a:r>
            <a:r>
              <a:rPr lang="en-US" sz="4400" dirty="0" smtClean="0">
                <a:solidFill>
                  <a:srgbClr val="6A737B"/>
                </a:solidFill>
                <a:latin typeface="Franklin Gothic Demi Cond" panose="020B0706030402020204" pitchFamily="34" charset="0"/>
              </a:rPr>
              <a:t>Chronological Resume</a:t>
            </a:r>
            <a:endParaRPr lang="en-US" sz="4400" dirty="0">
              <a:solidFill>
                <a:srgbClr val="6A737B"/>
              </a:solidFill>
              <a:latin typeface="Franklin Gothic Demi Cond" panose="020B0706030402020204" pitchFamily="34" charset="0"/>
            </a:endParaRPr>
          </a:p>
        </p:txBody>
      </p:sp>
      <p:sp>
        <p:nvSpPr>
          <p:cNvPr id="5" name="Rectangle 4"/>
          <p:cNvSpPr/>
          <p:nvPr/>
        </p:nvSpPr>
        <p:spPr>
          <a:xfrm>
            <a:off x="1025954" y="2362200"/>
            <a:ext cx="7813246" cy="3797963"/>
          </a:xfrm>
          <a:prstGeom prst="rect">
            <a:avLst/>
          </a:prstGeom>
        </p:spPr>
        <p:txBody>
          <a:bodyPr wrap="square">
            <a:spAutoFit/>
          </a:bodyPr>
          <a:lstStyle/>
          <a:p>
            <a:pPr marL="342900" lvl="0" indent="-342900" fontAlgn="base">
              <a:spcBef>
                <a:spcPct val="20000"/>
              </a:spcBef>
              <a:spcAft>
                <a:spcPct val="0"/>
              </a:spcAft>
              <a:buClr>
                <a:schemeClr val="accent1"/>
              </a:buClr>
              <a:buFont typeface="Wingdings" pitchFamily="2" charset="2"/>
              <a:buChar char="v"/>
            </a:pPr>
            <a:r>
              <a:rPr lang="en-US" sz="2800" b="1" dirty="0"/>
              <a:t> </a:t>
            </a:r>
            <a:r>
              <a:rPr lang="en-US" sz="2800" dirty="0"/>
              <a:t>USED BY MOST JOB SEEKERS</a:t>
            </a:r>
          </a:p>
          <a:p>
            <a:pPr marL="342900" lvl="0" indent="-342900" fontAlgn="base">
              <a:spcBef>
                <a:spcPct val="20000"/>
              </a:spcBef>
              <a:spcAft>
                <a:spcPct val="0"/>
              </a:spcAft>
              <a:buClr>
                <a:schemeClr val="accent1"/>
              </a:buClr>
              <a:buFont typeface="Wingdings" pitchFamily="2" charset="2"/>
              <a:buChar char="v"/>
            </a:pPr>
            <a:r>
              <a:rPr lang="en-US" sz="2800" b="1" dirty="0"/>
              <a:t>Preferred by </a:t>
            </a:r>
            <a:r>
              <a:rPr lang="en-US" sz="2800" b="1" dirty="0" smtClean="0"/>
              <a:t>85</a:t>
            </a:r>
            <a:r>
              <a:rPr lang="en-US" sz="2800" b="1" dirty="0"/>
              <a:t>% of employers</a:t>
            </a:r>
            <a:endParaRPr lang="en-US" sz="2800" b="1" dirty="0">
              <a:solidFill>
                <a:schemeClr val="bg1"/>
              </a:solidFill>
            </a:endParaRPr>
          </a:p>
          <a:p>
            <a:pPr marL="342900" lvl="0" indent="-342900" fontAlgn="base">
              <a:spcBef>
                <a:spcPct val="20000"/>
              </a:spcBef>
              <a:spcAft>
                <a:spcPct val="0"/>
              </a:spcAft>
              <a:buClr>
                <a:schemeClr val="accent1"/>
              </a:buClr>
              <a:buFont typeface="Wingdings" pitchFamily="2" charset="2"/>
              <a:buChar char="v"/>
              <a:defRPr/>
            </a:pPr>
            <a:r>
              <a:rPr lang="en-US" sz="2800" dirty="0"/>
              <a:t>Works to build credibility through experience </a:t>
            </a:r>
            <a:r>
              <a:rPr lang="en-US" sz="2800" dirty="0" smtClean="0"/>
              <a:t>gained, while </a:t>
            </a:r>
            <a:r>
              <a:rPr lang="en-US" sz="2800" dirty="0"/>
              <a:t>illustrating career growth over time </a:t>
            </a:r>
          </a:p>
          <a:p>
            <a:pPr marL="342900" lvl="0" indent="-342900" fontAlgn="base">
              <a:spcBef>
                <a:spcPct val="20000"/>
              </a:spcBef>
              <a:spcAft>
                <a:spcPct val="0"/>
              </a:spcAft>
              <a:buClr>
                <a:schemeClr val="accent1"/>
              </a:buClr>
              <a:buFont typeface="Wingdings" pitchFamily="2" charset="2"/>
              <a:buChar char="v"/>
            </a:pPr>
            <a:r>
              <a:rPr lang="en-US" altLang="en-US" sz="2800" dirty="0"/>
              <a:t>Presents your education and work experience in reverse  chronological order, beginning with your most recent experiences</a:t>
            </a:r>
          </a:p>
        </p:txBody>
      </p:sp>
      <p:pic>
        <p:nvPicPr>
          <p:cNvPr id="6" name="Picture 5"/>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39484"/>
            <a:ext cx="8229600" cy="914400"/>
          </a:xfrm>
        </p:spPr>
        <p:txBody>
          <a:bodyPr>
            <a:normAutofit/>
          </a:bodyPr>
          <a:lstStyle/>
          <a:p>
            <a:pPr algn="ctr"/>
            <a:r>
              <a:rPr lang="en-US" sz="4400" u="sng" dirty="0" smtClean="0">
                <a:solidFill>
                  <a:srgbClr val="6A737B"/>
                </a:solidFill>
                <a:latin typeface="Franklin Gothic Demi Cond" panose="020B0706030402020204" pitchFamily="34" charset="0"/>
              </a:rPr>
              <a:t>Reverse Chronological Resume</a:t>
            </a:r>
            <a:endParaRPr lang="en-US" sz="4400" u="sng" dirty="0">
              <a:solidFill>
                <a:srgbClr val="6A737B"/>
              </a:solidFill>
              <a:latin typeface="Franklin Gothic Demi Cond" panose="020B0706030402020204" pitchFamily="34" charset="0"/>
            </a:endParaRPr>
          </a:p>
        </p:txBody>
      </p:sp>
      <p:sp>
        <p:nvSpPr>
          <p:cNvPr id="3" name="Content Placeholder 2"/>
          <p:cNvSpPr>
            <a:spLocks noGrp="1"/>
          </p:cNvSpPr>
          <p:nvPr>
            <p:ph idx="1"/>
          </p:nvPr>
        </p:nvSpPr>
        <p:spPr>
          <a:xfrm>
            <a:off x="838200" y="1905000"/>
            <a:ext cx="8229600" cy="4724400"/>
          </a:xfrm>
        </p:spPr>
        <p:txBody>
          <a:bodyPr>
            <a:noAutofit/>
          </a:bodyPr>
          <a:lstStyle/>
          <a:p>
            <a:pPr>
              <a:buFont typeface="Wingdings" pitchFamily="2" charset="2"/>
              <a:buChar char="v"/>
            </a:pPr>
            <a:r>
              <a:rPr lang="en-CA" sz="2000" dirty="0" smtClean="0">
                <a:latin typeface="Georgia" pitchFamily="18" charset="0"/>
              </a:rPr>
              <a:t>If still employed enter the word Present or Current as the ending timeframe</a:t>
            </a:r>
          </a:p>
          <a:p>
            <a:pPr>
              <a:buFont typeface="Wingdings" pitchFamily="2" charset="2"/>
              <a:buChar char="v"/>
            </a:pPr>
            <a:r>
              <a:rPr lang="en-CA" sz="2000" dirty="0" smtClean="0">
                <a:latin typeface="Georgia" pitchFamily="18" charset="0"/>
              </a:rPr>
              <a:t>Include the following</a:t>
            </a:r>
          </a:p>
          <a:p>
            <a:pPr lvl="1">
              <a:buFont typeface="Wingdings" pitchFamily="2" charset="2"/>
              <a:buChar char="v"/>
            </a:pPr>
            <a:r>
              <a:rPr lang="en-CA" sz="2000" b="1" dirty="0" smtClean="0">
                <a:latin typeface="Georgia" pitchFamily="18" charset="0"/>
              </a:rPr>
              <a:t> Job title</a:t>
            </a:r>
          </a:p>
          <a:p>
            <a:pPr lvl="1">
              <a:buFont typeface="Wingdings" pitchFamily="2" charset="2"/>
              <a:buChar char="v"/>
            </a:pPr>
            <a:r>
              <a:rPr lang="en-CA" sz="2000" b="1" dirty="0" smtClean="0">
                <a:latin typeface="Georgia" pitchFamily="18" charset="0"/>
              </a:rPr>
              <a:t> </a:t>
            </a:r>
            <a:r>
              <a:rPr lang="en-CA" sz="2000" b="1" dirty="0">
                <a:latin typeface="Georgia" pitchFamily="18" charset="0"/>
              </a:rPr>
              <a:t>Dates from beginning to end, 2011-2013</a:t>
            </a:r>
          </a:p>
          <a:p>
            <a:pPr lvl="1">
              <a:buFont typeface="Wingdings" pitchFamily="2" charset="2"/>
              <a:buChar char="v"/>
            </a:pPr>
            <a:r>
              <a:rPr lang="en-CA" sz="2000" b="1" dirty="0" smtClean="0">
                <a:latin typeface="Georgia" pitchFamily="18" charset="0"/>
              </a:rPr>
              <a:t> Name </a:t>
            </a:r>
            <a:r>
              <a:rPr lang="en-CA" sz="2000" b="1" dirty="0">
                <a:latin typeface="Georgia" pitchFamily="18" charset="0"/>
              </a:rPr>
              <a:t>of Company/Organization </a:t>
            </a:r>
          </a:p>
          <a:p>
            <a:pPr lvl="1">
              <a:buFont typeface="Wingdings" pitchFamily="2" charset="2"/>
              <a:buChar char="v"/>
            </a:pPr>
            <a:r>
              <a:rPr lang="en-CA" sz="2000" b="1" dirty="0" smtClean="0">
                <a:latin typeface="Georgia" pitchFamily="18" charset="0"/>
              </a:rPr>
              <a:t> City, State</a:t>
            </a:r>
          </a:p>
          <a:p>
            <a:pPr>
              <a:buFont typeface="Wingdings" pitchFamily="2" charset="2"/>
              <a:buChar char="v"/>
            </a:pPr>
            <a:r>
              <a:rPr lang="en-CA" sz="2000" dirty="0" smtClean="0">
                <a:latin typeface="Georgia" pitchFamily="18" charset="0"/>
              </a:rPr>
              <a:t>Do </a:t>
            </a:r>
            <a:r>
              <a:rPr lang="en-CA" sz="2000" dirty="0">
                <a:latin typeface="Georgia" pitchFamily="18" charset="0"/>
              </a:rPr>
              <a:t>not include 	</a:t>
            </a:r>
          </a:p>
          <a:p>
            <a:pPr lvl="1">
              <a:buFont typeface="Wingdings" pitchFamily="2" charset="2"/>
              <a:buChar char="v"/>
            </a:pPr>
            <a:r>
              <a:rPr lang="en-CA" sz="2000" dirty="0">
                <a:latin typeface="Georgia" pitchFamily="18" charset="0"/>
              </a:rPr>
              <a:t> Employer's street address </a:t>
            </a:r>
          </a:p>
          <a:p>
            <a:pPr lvl="1">
              <a:buFont typeface="Wingdings" pitchFamily="2" charset="2"/>
              <a:buChar char="v"/>
            </a:pPr>
            <a:r>
              <a:rPr lang="en-CA" sz="2000" dirty="0">
                <a:latin typeface="Georgia" pitchFamily="18" charset="0"/>
              </a:rPr>
              <a:t> Telephone number</a:t>
            </a:r>
          </a:p>
          <a:p>
            <a:pPr lvl="1">
              <a:buFont typeface="Wingdings" pitchFamily="2" charset="2"/>
              <a:buChar char="v"/>
            </a:pPr>
            <a:r>
              <a:rPr lang="en-CA" sz="2000" dirty="0">
                <a:latin typeface="Georgia" pitchFamily="18" charset="0"/>
              </a:rPr>
              <a:t> Supervisor's name </a:t>
            </a:r>
          </a:p>
          <a:p>
            <a:pPr lvl="1">
              <a:buFont typeface="Wingdings" pitchFamily="2" charset="2"/>
              <a:buChar char="v"/>
            </a:pPr>
            <a:r>
              <a:rPr lang="en-CA" sz="2000" dirty="0">
                <a:latin typeface="Georgia" pitchFamily="18" charset="0"/>
              </a:rPr>
              <a:t> Reasons for leaving that </a:t>
            </a:r>
            <a:r>
              <a:rPr lang="en-CA" sz="2000" dirty="0" smtClean="0">
                <a:latin typeface="Georgia" pitchFamily="18" charset="0"/>
              </a:rPr>
              <a:t>position</a:t>
            </a:r>
          </a:p>
          <a:p>
            <a:pPr lvl="1">
              <a:buFont typeface="Wingdings" pitchFamily="2" charset="2"/>
              <a:buChar char="v"/>
            </a:pPr>
            <a:r>
              <a:rPr lang="en-CA" sz="2000" dirty="0" smtClean="0">
                <a:latin typeface="Georgia" pitchFamily="18" charset="0"/>
              </a:rPr>
              <a:t> Salary </a:t>
            </a:r>
            <a:endParaRPr lang="en-US" sz="2000" dirty="0">
              <a:latin typeface="Georgia"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5" name="Picture 4"/>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2100" y="1219200"/>
            <a:ext cx="6858000" cy="5447645"/>
          </a:xfrm>
          <a:prstGeom prst="rect">
            <a:avLst/>
          </a:prstGeom>
        </p:spPr>
        <p:txBody>
          <a:bodyPr wrap="square">
            <a:spAutoFit/>
          </a:bodyPr>
          <a:lstStyle/>
          <a:p>
            <a:pPr algn="ctr"/>
            <a:r>
              <a:rPr lang="en-US" sz="1200" b="1" dirty="0" smtClean="0"/>
              <a:t>Work Experience</a:t>
            </a:r>
            <a:endParaRPr lang="en-US" sz="1200" dirty="0"/>
          </a:p>
          <a:p>
            <a:r>
              <a:rPr lang="en-US" sz="1200" b="1" dirty="0"/>
              <a:t> </a:t>
            </a:r>
            <a:endParaRPr lang="en-US" sz="1200" dirty="0"/>
          </a:p>
          <a:p>
            <a:r>
              <a:rPr lang="en-US" sz="1200" dirty="0"/>
              <a:t>Office Manager	</a:t>
            </a:r>
            <a:r>
              <a:rPr lang="en-US" sz="1200" dirty="0" smtClean="0"/>
              <a:t>			June 2012 </a:t>
            </a:r>
            <a:r>
              <a:rPr lang="en-US" sz="1200" dirty="0"/>
              <a:t>– Present</a:t>
            </a:r>
          </a:p>
          <a:p>
            <a:r>
              <a:rPr lang="en-US" sz="1200" dirty="0"/>
              <a:t>Crestview Area Chamber of Commerce	</a:t>
            </a:r>
            <a:r>
              <a:rPr lang="en-US" sz="1200" dirty="0" smtClean="0"/>
              <a:t>	Crestview</a:t>
            </a:r>
            <a:r>
              <a:rPr lang="en-US" sz="1200" dirty="0"/>
              <a:t>, Florida</a:t>
            </a:r>
          </a:p>
          <a:p>
            <a:pPr marL="171450" lvl="0" indent="-171450">
              <a:buFont typeface="Arial" pitchFamily="34" charset="0"/>
              <a:buChar char="•"/>
            </a:pPr>
            <a:r>
              <a:rPr lang="en-US" sz="1200" dirty="0" smtClean="0"/>
              <a:t>Welcomes </a:t>
            </a:r>
            <a:r>
              <a:rPr lang="en-US" sz="1200" dirty="0"/>
              <a:t>incoming visitor, answered questions from the general public, and answered the multi-line telephone</a:t>
            </a:r>
          </a:p>
          <a:p>
            <a:pPr marL="171450" lvl="0" indent="-171450">
              <a:buFont typeface="Arial" pitchFamily="34" charset="0"/>
              <a:buChar char="•"/>
            </a:pPr>
            <a:r>
              <a:rPr lang="en-US" sz="1200" dirty="0" smtClean="0"/>
              <a:t>Prepares </a:t>
            </a:r>
            <a:r>
              <a:rPr lang="en-US" sz="1200" dirty="0"/>
              <a:t>various letters, memoranda, reports, scans, and copied documents</a:t>
            </a:r>
          </a:p>
          <a:p>
            <a:pPr marL="171450" lvl="0" indent="-171450">
              <a:buFont typeface="Arial" pitchFamily="34" charset="0"/>
              <a:buChar char="•"/>
            </a:pPr>
            <a:r>
              <a:rPr lang="en-US" sz="1200" dirty="0" smtClean="0"/>
              <a:t>Receives </a:t>
            </a:r>
            <a:r>
              <a:rPr lang="en-US" sz="1200" dirty="0"/>
              <a:t>and </a:t>
            </a:r>
            <a:r>
              <a:rPr lang="en-US" sz="1200" dirty="0" smtClean="0"/>
              <a:t>processes </a:t>
            </a:r>
            <a:r>
              <a:rPr lang="en-US" sz="1200" dirty="0"/>
              <a:t>all invoice payments and handled accounts receivable and payable</a:t>
            </a:r>
          </a:p>
          <a:p>
            <a:pPr marL="171450" lvl="0" indent="-171450">
              <a:buFont typeface="Arial" pitchFamily="34" charset="0"/>
              <a:buChar char="•"/>
            </a:pPr>
            <a:r>
              <a:rPr lang="en-US" sz="1200" dirty="0" smtClean="0"/>
              <a:t>Maintains, prepares, </a:t>
            </a:r>
            <a:r>
              <a:rPr lang="en-US" sz="1200" dirty="0"/>
              <a:t>and </a:t>
            </a:r>
            <a:r>
              <a:rPr lang="en-US" sz="1200" dirty="0" smtClean="0"/>
              <a:t>updates </a:t>
            </a:r>
            <a:r>
              <a:rPr lang="en-US" sz="1200" dirty="0"/>
              <a:t>spreadsheet and databases files using Excel and Access</a:t>
            </a:r>
          </a:p>
          <a:p>
            <a:pPr marL="171450" lvl="0" indent="-171450">
              <a:buFont typeface="Arial" pitchFamily="34" charset="0"/>
              <a:buChar char="•"/>
            </a:pPr>
            <a:r>
              <a:rPr lang="en-US" sz="1200" dirty="0" smtClean="0"/>
              <a:t>Recruits </a:t>
            </a:r>
            <a:r>
              <a:rPr lang="en-US" sz="1200" dirty="0"/>
              <a:t>new members while developing relationships with current members</a:t>
            </a:r>
          </a:p>
          <a:p>
            <a:r>
              <a:rPr lang="en-US" sz="1200" dirty="0"/>
              <a:t> </a:t>
            </a:r>
          </a:p>
          <a:p>
            <a:r>
              <a:rPr lang="en-US" sz="1200" dirty="0"/>
              <a:t>Public Relations Intern	</a:t>
            </a:r>
            <a:r>
              <a:rPr lang="en-US" sz="1200" dirty="0" smtClean="0"/>
              <a:t>			May 2011 to  June 2012</a:t>
            </a:r>
            <a:endParaRPr lang="en-US" sz="1200" dirty="0"/>
          </a:p>
          <a:p>
            <a:r>
              <a:rPr lang="en-US" sz="1200" dirty="0"/>
              <a:t>Mayor’s Office	</a:t>
            </a:r>
            <a:r>
              <a:rPr lang="en-US" sz="1200" dirty="0" smtClean="0"/>
              <a:t>			Destin</a:t>
            </a:r>
            <a:r>
              <a:rPr lang="en-US" sz="1200" dirty="0"/>
              <a:t>, Florida</a:t>
            </a:r>
          </a:p>
          <a:p>
            <a:pPr marL="171450" lvl="0" indent="-171450">
              <a:buFont typeface="Arial" pitchFamily="34" charset="0"/>
              <a:buChar char="•"/>
            </a:pPr>
            <a:r>
              <a:rPr lang="en-US" sz="1200" dirty="0"/>
              <a:t>Generated business letters for the Mayor</a:t>
            </a:r>
          </a:p>
          <a:p>
            <a:pPr marL="171450" lvl="0" indent="-171450">
              <a:buFont typeface="Arial" pitchFamily="34" charset="0"/>
              <a:buChar char="•"/>
            </a:pPr>
            <a:r>
              <a:rPr lang="en-US" sz="1200" dirty="0"/>
              <a:t>Planned public relation tactics for the Mayor’s anti-litter campaign</a:t>
            </a:r>
          </a:p>
          <a:p>
            <a:pPr marL="171450" lvl="0" indent="-171450">
              <a:buFont typeface="Arial" pitchFamily="34" charset="0"/>
              <a:buChar char="•"/>
            </a:pPr>
            <a:r>
              <a:rPr lang="en-US" sz="1200" dirty="0"/>
              <a:t>Conducted interviews with city employees and city council members</a:t>
            </a:r>
          </a:p>
          <a:p>
            <a:pPr marL="171450" lvl="0" indent="-171450">
              <a:buFont typeface="Arial" pitchFamily="34" charset="0"/>
              <a:buChar char="•"/>
            </a:pPr>
            <a:r>
              <a:rPr lang="en-US" sz="1200" dirty="0"/>
              <a:t>Aided in the development of the city’s new web page</a:t>
            </a:r>
          </a:p>
          <a:p>
            <a:pPr marL="171450" lvl="0" indent="-171450">
              <a:buFont typeface="Arial" pitchFamily="34" charset="0"/>
              <a:buChar char="•"/>
            </a:pPr>
            <a:r>
              <a:rPr lang="en-US" sz="1200" dirty="0"/>
              <a:t>Composed articles for the quarterly City of Destin publication</a:t>
            </a:r>
          </a:p>
          <a:p>
            <a:r>
              <a:rPr lang="en-US" sz="1200" dirty="0"/>
              <a:t> </a:t>
            </a:r>
          </a:p>
          <a:p>
            <a:r>
              <a:rPr lang="en-US" sz="1200" dirty="0"/>
              <a:t>Operations Manager	 </a:t>
            </a:r>
            <a:r>
              <a:rPr lang="en-US" sz="1200" dirty="0" smtClean="0"/>
              <a:t>			April 2008 -  May 2011</a:t>
            </a:r>
            <a:endParaRPr lang="en-US" sz="1200" dirty="0"/>
          </a:p>
          <a:p>
            <a:r>
              <a:rPr lang="en-US" sz="1200" dirty="0"/>
              <a:t>YMCA of Greater Oklahoma City	</a:t>
            </a:r>
            <a:r>
              <a:rPr lang="en-US" sz="1200" dirty="0" smtClean="0"/>
              <a:t>		Oklahoma </a:t>
            </a:r>
            <a:r>
              <a:rPr lang="en-US" sz="1200" dirty="0"/>
              <a:t>City, Oklahoma</a:t>
            </a:r>
          </a:p>
          <a:p>
            <a:pPr marL="171450" lvl="0" indent="-171450">
              <a:buFont typeface="Arial" pitchFamily="34" charset="0"/>
              <a:buChar char="•"/>
            </a:pPr>
            <a:r>
              <a:rPr lang="en-US" sz="1200" dirty="0"/>
              <a:t>Managed membership Department including the preparation and accountability of fiscal budget, hiring, training and scheduling of Front Desk personnel</a:t>
            </a:r>
          </a:p>
          <a:p>
            <a:pPr marL="171450" lvl="0" indent="-171450">
              <a:buFont typeface="Arial" pitchFamily="34" charset="0"/>
              <a:buChar char="•"/>
            </a:pPr>
            <a:r>
              <a:rPr lang="en-US" sz="1200" dirty="0"/>
              <a:t>Planned, directed, supervised, and coordinated work activities of subordinates</a:t>
            </a:r>
          </a:p>
          <a:p>
            <a:pPr marL="171450" lvl="0" indent="-171450">
              <a:buFont typeface="Arial" pitchFamily="34" charset="0"/>
              <a:buChar char="•"/>
            </a:pPr>
            <a:r>
              <a:rPr lang="en-US" sz="1200" dirty="0"/>
              <a:t>Prioritized and resolved Member comments and complaints for all departments to maintain good relationships and branch credibility</a:t>
            </a:r>
          </a:p>
          <a:p>
            <a:pPr marL="171450" lvl="0" indent="-171450">
              <a:buFont typeface="Arial" pitchFamily="34" charset="0"/>
              <a:buChar char="•"/>
            </a:pPr>
            <a:r>
              <a:rPr lang="en-US" sz="1200" dirty="0"/>
              <a:t>Organized monthly Branch Council Meetings, including securing meeting locations, planning lunch menus, notifying Board Members, creating the agenda, preparing materials, recording the minutes, and securing speakers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5" name="Picture 4"/>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724400" y="6415749"/>
            <a:ext cx="4178808" cy="258217"/>
          </a:xfrm>
          <a:prstGeom prst="rect">
            <a:avLst/>
          </a:prstGeom>
        </p:spPr>
      </p:pic>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1429364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sp>
        <p:nvSpPr>
          <p:cNvPr id="2" name="TextBox 1"/>
          <p:cNvSpPr txBox="1"/>
          <p:nvPr/>
        </p:nvSpPr>
        <p:spPr>
          <a:xfrm>
            <a:off x="914400" y="2362200"/>
            <a:ext cx="7620000" cy="2474524"/>
          </a:xfrm>
          <a:prstGeom prst="rect">
            <a:avLst/>
          </a:prstGeom>
          <a:noFill/>
        </p:spPr>
        <p:txBody>
          <a:bodyPr wrap="square" rtlCol="0">
            <a:spAutoFit/>
          </a:bodyPr>
          <a:lstStyle/>
          <a:p>
            <a:pPr marL="285750" lvl="0" indent="-285750" fontAlgn="base">
              <a:spcBef>
                <a:spcPct val="20000"/>
              </a:spcBef>
              <a:spcAft>
                <a:spcPct val="0"/>
              </a:spcAft>
              <a:buClr>
                <a:schemeClr val="accent1"/>
              </a:buClr>
              <a:buFont typeface="Wingdings" pitchFamily="2" charset="2"/>
              <a:buChar char="v"/>
            </a:pPr>
            <a:r>
              <a:rPr lang="en-US" dirty="0">
                <a:latin typeface="Georgia" pitchFamily="18" charset="0"/>
              </a:rPr>
              <a:t> Lists work experience and skills sorted by skill area  or job function </a:t>
            </a:r>
          </a:p>
          <a:p>
            <a:pPr marL="342900" lvl="0" indent="-342900" fontAlgn="base">
              <a:spcBef>
                <a:spcPct val="20000"/>
              </a:spcBef>
              <a:spcAft>
                <a:spcPct val="0"/>
              </a:spcAft>
              <a:buClr>
                <a:schemeClr val="accent1"/>
              </a:buClr>
              <a:buFont typeface="Wingdings" pitchFamily="2" charset="2"/>
              <a:buChar char="v"/>
            </a:pPr>
            <a:r>
              <a:rPr lang="en-US" dirty="0">
                <a:latin typeface="Georgia" pitchFamily="18" charset="0"/>
              </a:rPr>
              <a:t>Works for those making a career change, having a varied work history, those with little work experience (students) or with gaps in employment</a:t>
            </a:r>
          </a:p>
          <a:p>
            <a:pPr marL="342900" lvl="0" indent="-342900" fontAlgn="base">
              <a:spcBef>
                <a:spcPct val="20000"/>
              </a:spcBef>
              <a:spcAft>
                <a:spcPct val="0"/>
              </a:spcAft>
              <a:buClr>
                <a:schemeClr val="accent1"/>
              </a:buClr>
              <a:buFont typeface="Wingdings" pitchFamily="2" charset="2"/>
              <a:buChar char="v"/>
            </a:pPr>
            <a:r>
              <a:rPr lang="en-US" dirty="0">
                <a:latin typeface="Georgia" pitchFamily="18" charset="0"/>
              </a:rPr>
              <a:t>Used for positions that require a very specific skill set </a:t>
            </a:r>
          </a:p>
          <a:p>
            <a:pPr marL="342900" lvl="0" indent="-342900" fontAlgn="base">
              <a:spcBef>
                <a:spcPct val="20000"/>
              </a:spcBef>
              <a:spcAft>
                <a:spcPct val="0"/>
              </a:spcAft>
              <a:buClr>
                <a:schemeClr val="accent1"/>
              </a:buClr>
              <a:buFont typeface="Wingdings" pitchFamily="2" charset="2"/>
              <a:buChar char="v"/>
            </a:pPr>
            <a:r>
              <a:rPr lang="en-US" dirty="0">
                <a:latin typeface="Georgia" pitchFamily="18" charset="0"/>
              </a:rPr>
              <a:t>Similar work experiences which require repeating the same points under several job listings</a:t>
            </a:r>
          </a:p>
          <a:p>
            <a:endParaRPr lang="en-US" dirty="0"/>
          </a:p>
        </p:txBody>
      </p:sp>
      <p:sp>
        <p:nvSpPr>
          <p:cNvPr id="5" name="Rectangle 4"/>
          <p:cNvSpPr/>
          <p:nvPr/>
        </p:nvSpPr>
        <p:spPr>
          <a:xfrm>
            <a:off x="2658956" y="1592759"/>
            <a:ext cx="4283288" cy="769441"/>
          </a:xfrm>
          <a:prstGeom prst="rect">
            <a:avLst/>
          </a:prstGeom>
          <a:solidFill>
            <a:schemeClr val="bg1"/>
          </a:solidFill>
        </p:spPr>
        <p:txBody>
          <a:bodyPr wrap="none">
            <a:spAutoFit/>
          </a:bodyPr>
          <a:lstStyle/>
          <a:p>
            <a:r>
              <a:rPr lang="en-US" sz="4400" dirty="0" smtClean="0">
                <a:solidFill>
                  <a:srgbClr val="6A737B"/>
                </a:solidFill>
                <a:latin typeface="Franklin Gothic Demi Cond" panose="020B0706030402020204" pitchFamily="34" charset="0"/>
              </a:rPr>
              <a:t>Functional Resume</a:t>
            </a:r>
            <a:endParaRPr lang="en-US" sz="4400" dirty="0">
              <a:solidFill>
                <a:srgbClr val="6A737B"/>
              </a:solidFill>
              <a:latin typeface="Franklin Gothic Demi Cond" panose="020B0706030402020204" pitchFamily="34" charset="0"/>
            </a:endParaRPr>
          </a:p>
        </p:txBody>
      </p:sp>
      <p:pic>
        <p:nvPicPr>
          <p:cNvPr id="6" name="Picture 5"/>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318278"/>
            <a:ext cx="7239000" cy="5909310"/>
          </a:xfrm>
          <a:prstGeom prst="rect">
            <a:avLst/>
          </a:prstGeom>
          <a:noFill/>
        </p:spPr>
        <p:txBody>
          <a:bodyPr wrap="square" rtlCol="0">
            <a:spAutoFit/>
          </a:bodyPr>
          <a:lstStyle/>
          <a:p>
            <a:r>
              <a:rPr lang="en-US" sz="1400" b="1" dirty="0"/>
              <a:t>Clerical Skills</a:t>
            </a:r>
            <a:endParaRPr lang="en-US" sz="1400" dirty="0"/>
          </a:p>
          <a:p>
            <a:pPr marL="285750" lvl="0" indent="-285750">
              <a:buFont typeface="Arial" pitchFamily="34" charset="0"/>
              <a:buChar char="•"/>
            </a:pPr>
            <a:r>
              <a:rPr lang="en-US" sz="1400" dirty="0"/>
              <a:t>Operated office machines, such as photocopiers and scanners, facsimile machines, voice mail systems, and personal computers</a:t>
            </a:r>
          </a:p>
          <a:p>
            <a:pPr marL="285750" lvl="0" indent="-285750">
              <a:buFont typeface="Arial" pitchFamily="34" charset="0"/>
              <a:buChar char="•"/>
            </a:pPr>
            <a:r>
              <a:rPr lang="en-US" sz="1400" dirty="0"/>
              <a:t>Maintained and updated filing, inventory, mailing, and database systems, either manually or using a computer</a:t>
            </a:r>
          </a:p>
          <a:p>
            <a:pPr marL="285750" lvl="0" indent="-285750">
              <a:buFont typeface="Arial" pitchFamily="34" charset="0"/>
              <a:buChar char="•"/>
            </a:pPr>
            <a:r>
              <a:rPr lang="en-US" sz="1400" dirty="0"/>
              <a:t>Opened, sorted, and routed incoming mail, answered correspondence, and prepared outgoing mail</a:t>
            </a:r>
          </a:p>
          <a:p>
            <a:pPr marL="285750" lvl="0" indent="-285750">
              <a:buFont typeface="Arial" pitchFamily="34" charset="0"/>
              <a:buChar char="•"/>
            </a:pPr>
            <a:r>
              <a:rPr lang="en-US" sz="1400" dirty="0"/>
              <a:t>Compiled, copied, sorted, and filed records of office activities, business transactions, and other activities</a:t>
            </a:r>
          </a:p>
          <a:p>
            <a:pPr marL="285750" lvl="0" indent="-285750">
              <a:buFont typeface="Arial" pitchFamily="34" charset="0"/>
              <a:buChar char="•"/>
            </a:pPr>
            <a:r>
              <a:rPr lang="en-US" sz="1400" dirty="0"/>
              <a:t>Typed, formatted, proofread, and edited correspondence and other documents, from notes or dictating machines, using computers or </a:t>
            </a:r>
            <a:r>
              <a:rPr lang="en-US" sz="1400" dirty="0" smtClean="0"/>
              <a:t>typewriters</a:t>
            </a:r>
          </a:p>
          <a:p>
            <a:pPr lvl="0"/>
            <a:endParaRPr lang="en-US" sz="1400" dirty="0"/>
          </a:p>
          <a:p>
            <a:r>
              <a:rPr lang="en-US" sz="1400" b="1" dirty="0"/>
              <a:t>Communication Skills</a:t>
            </a:r>
            <a:endParaRPr lang="en-US" sz="1400" dirty="0"/>
          </a:p>
          <a:p>
            <a:pPr marL="285750" lvl="0" indent="-285750">
              <a:buFont typeface="Arial" pitchFamily="34" charset="0"/>
              <a:buChar char="•"/>
            </a:pPr>
            <a:r>
              <a:rPr lang="en-US" sz="1400" dirty="0"/>
              <a:t>Communicated with customers, employees, and other individuals to answer questions, disseminate or explain information, take orders, and/or address complaints</a:t>
            </a:r>
          </a:p>
          <a:p>
            <a:pPr marL="285750" lvl="0" indent="-285750">
              <a:buFont typeface="Arial" pitchFamily="34" charset="0"/>
              <a:buChar char="•"/>
            </a:pPr>
            <a:r>
              <a:rPr lang="en-US" sz="1400" dirty="0"/>
              <a:t>Counseled teens in an anti- drug program at Jefferson High School</a:t>
            </a:r>
          </a:p>
          <a:p>
            <a:pPr marL="285750" lvl="0" indent="-285750">
              <a:buFont typeface="Arial" pitchFamily="34" charset="0"/>
              <a:buChar char="•"/>
            </a:pPr>
            <a:r>
              <a:rPr lang="en-US" sz="1400" dirty="0"/>
              <a:t>Volunteered as counselor at Teens in Crisis hotline answering incoming hotline answering incoming hotline </a:t>
            </a:r>
            <a:r>
              <a:rPr lang="en-US" sz="1400" dirty="0" smtClean="0"/>
              <a:t>calls</a:t>
            </a:r>
          </a:p>
          <a:p>
            <a:pPr lvl="0"/>
            <a:endParaRPr lang="en-US" sz="1400" dirty="0"/>
          </a:p>
          <a:p>
            <a:r>
              <a:rPr lang="en-US" sz="1400" b="1" dirty="0"/>
              <a:t>Training Skills</a:t>
            </a:r>
            <a:endParaRPr lang="en-US" sz="1400" dirty="0"/>
          </a:p>
          <a:p>
            <a:pPr marL="285750" lvl="0" indent="-285750">
              <a:buFont typeface="Arial" pitchFamily="34" charset="0"/>
              <a:buChar char="•"/>
            </a:pPr>
            <a:r>
              <a:rPr lang="en-US" sz="1400" dirty="0"/>
              <a:t>Trained new employers in office procedures</a:t>
            </a:r>
          </a:p>
          <a:p>
            <a:pPr marL="285750" lvl="0" indent="-285750">
              <a:buFont typeface="Arial" pitchFamily="34" charset="0"/>
              <a:buChar char="•"/>
            </a:pPr>
            <a:r>
              <a:rPr lang="en-US" sz="1400" dirty="0"/>
              <a:t>Taught basic ball handling skills as assistant coach for Jefferson High School basketball team</a:t>
            </a:r>
          </a:p>
          <a:p>
            <a:pPr marL="285750" lvl="0" indent="-285750">
              <a:buFont typeface="Arial" pitchFamily="34" charset="0"/>
              <a:buChar char="•"/>
            </a:pPr>
            <a:r>
              <a:rPr lang="en-US" sz="1400" dirty="0"/>
              <a:t>Facilitated a semester-long project on choosing a college major to a group of prospective students</a:t>
            </a:r>
          </a:p>
          <a:p>
            <a:endParaRPr lang="en-US" sz="1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4" name="Picture 3"/>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724400" y="6477000"/>
            <a:ext cx="4178808" cy="258217"/>
          </a:xfrm>
          <a:prstGeom prst="rect">
            <a:avLst/>
          </a:prstGeom>
        </p:spPr>
      </p:pic>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1682192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52400"/>
            <a:ext cx="2667000" cy="1059769"/>
          </a:xfrm>
          <a:prstGeom prst="rect">
            <a:avLst/>
          </a:prstGeom>
        </p:spPr>
      </p:pic>
      <p:sp>
        <p:nvSpPr>
          <p:cNvPr id="5" name="TextBox 4"/>
          <p:cNvSpPr txBox="1"/>
          <p:nvPr/>
        </p:nvSpPr>
        <p:spPr>
          <a:xfrm>
            <a:off x="1295400" y="2286000"/>
            <a:ext cx="7315200" cy="2031325"/>
          </a:xfrm>
          <a:prstGeom prst="rect">
            <a:avLst/>
          </a:prstGeom>
          <a:noFill/>
        </p:spPr>
        <p:txBody>
          <a:bodyPr wrap="square" rtlCol="0">
            <a:spAutoFit/>
          </a:bodyPr>
          <a:lstStyle/>
          <a:p>
            <a:pPr fontAlgn="base"/>
            <a:r>
              <a:rPr lang="en-US" b="1" dirty="0"/>
              <a:t>Combination</a:t>
            </a:r>
            <a:endParaRPr lang="en-US" dirty="0"/>
          </a:p>
          <a:p>
            <a:pPr fontAlgn="base"/>
            <a:r>
              <a:rPr lang="en-US" dirty="0"/>
              <a:t>Combines the functional and reverse chronological approaches </a:t>
            </a:r>
          </a:p>
          <a:p>
            <a:pPr fontAlgn="base"/>
            <a:r>
              <a:rPr lang="en-US" dirty="0"/>
              <a:t>Leads with a functional list of job skills, followed by a reverse chronological list of employers </a:t>
            </a:r>
          </a:p>
          <a:p>
            <a:pPr fontAlgn="base"/>
            <a:r>
              <a:rPr lang="en-CA" dirty="0"/>
              <a:t>Similar work experiences which would require repeating the same points under several job listings </a:t>
            </a:r>
            <a:endParaRPr lang="en-US" dirty="0"/>
          </a:p>
          <a:p>
            <a:endParaRPr lang="en-US" dirty="0"/>
          </a:p>
        </p:txBody>
      </p:sp>
      <p:sp>
        <p:nvSpPr>
          <p:cNvPr id="6" name="Rectangle 5"/>
          <p:cNvSpPr/>
          <p:nvPr/>
        </p:nvSpPr>
        <p:spPr>
          <a:xfrm>
            <a:off x="2438400" y="1516559"/>
            <a:ext cx="4749377" cy="769441"/>
          </a:xfrm>
          <a:prstGeom prst="rect">
            <a:avLst/>
          </a:prstGeom>
          <a:solidFill>
            <a:schemeClr val="bg1"/>
          </a:solidFill>
        </p:spPr>
        <p:txBody>
          <a:bodyPr wrap="none">
            <a:spAutoFit/>
          </a:bodyPr>
          <a:lstStyle/>
          <a:p>
            <a:r>
              <a:rPr lang="en-US" sz="4400" dirty="0" smtClean="0">
                <a:solidFill>
                  <a:srgbClr val="6A737B"/>
                </a:solidFill>
                <a:latin typeface="Franklin Gothic Demi Cond" panose="020B0706030402020204" pitchFamily="34" charset="0"/>
              </a:rPr>
              <a:t>Combination Resume</a:t>
            </a:r>
            <a:endParaRPr lang="en-US" sz="4400" dirty="0">
              <a:solidFill>
                <a:srgbClr val="6A737B"/>
              </a:solidFill>
              <a:latin typeface="Franklin Gothic Demi Cond" panose="020B0706030402020204" pitchFamily="34" charset="0"/>
            </a:endParaRPr>
          </a:p>
        </p:txBody>
      </p:sp>
      <p:pic>
        <p:nvPicPr>
          <p:cNvPr id="7" name="Picture 6"/>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283383"/>
            <a:ext cx="7620000" cy="5078313"/>
          </a:xfrm>
          <a:prstGeom prst="rect">
            <a:avLst/>
          </a:prstGeom>
          <a:noFill/>
        </p:spPr>
        <p:txBody>
          <a:bodyPr wrap="square" rtlCol="0">
            <a:spAutoFit/>
          </a:bodyPr>
          <a:lstStyle/>
          <a:p>
            <a:pPr algn="ctr"/>
            <a:r>
              <a:rPr lang="en-US" sz="1200" b="1" dirty="0"/>
              <a:t>Trade Skills</a:t>
            </a:r>
            <a:endParaRPr lang="en-US" sz="1200" dirty="0"/>
          </a:p>
          <a:p>
            <a:r>
              <a:rPr lang="en-US" sz="1200" b="1" dirty="0"/>
              <a:t>Welding </a:t>
            </a:r>
            <a:endParaRPr lang="en-US" sz="1200" dirty="0"/>
          </a:p>
          <a:p>
            <a:pPr marL="171450" lvl="0" indent="-171450">
              <a:buFont typeface="Arial" pitchFamily="34" charset="0"/>
              <a:buChar char="•"/>
            </a:pPr>
            <a:r>
              <a:rPr lang="en-US" sz="1200" dirty="0"/>
              <a:t>Set up, operated, or tended welding machines that join or bond components to fabricate metal products or assemblies</a:t>
            </a:r>
          </a:p>
          <a:p>
            <a:pPr marL="171450" lvl="0" indent="-171450">
              <a:buFont typeface="Arial" pitchFamily="34" charset="0"/>
              <a:buChar char="•"/>
            </a:pPr>
            <a:r>
              <a:rPr lang="en-US" sz="1200" dirty="0"/>
              <a:t>Corrected problems by adjusting controls or by stopping machines and opening holding devices</a:t>
            </a:r>
          </a:p>
          <a:p>
            <a:pPr marL="171450" lvl="0" indent="-171450">
              <a:buFont typeface="Arial" pitchFamily="34" charset="0"/>
              <a:buChar char="•"/>
            </a:pPr>
            <a:r>
              <a:rPr lang="en-US" sz="1200" dirty="0"/>
              <a:t>Inspect, measure, or test completed metal work pieces to ensure conformance to specifications, using measuring and testing devices</a:t>
            </a:r>
          </a:p>
          <a:p>
            <a:pPr marL="171450" lvl="0" indent="-171450">
              <a:buFont typeface="Arial" pitchFamily="34" charset="0"/>
              <a:buChar char="•"/>
            </a:pPr>
            <a:r>
              <a:rPr lang="en-US" sz="1200" dirty="0"/>
              <a:t>Operated safety equipment and used safe work habits</a:t>
            </a:r>
          </a:p>
          <a:p>
            <a:pPr marL="171450" lvl="0" indent="-171450">
              <a:buFont typeface="Arial" pitchFamily="34" charset="0"/>
              <a:buChar char="•"/>
            </a:pPr>
            <a:r>
              <a:rPr lang="en-US" sz="1200" dirty="0"/>
              <a:t>Welded components in flat, vertical, or overhead positions</a:t>
            </a:r>
          </a:p>
          <a:p>
            <a:r>
              <a:rPr lang="en-US" sz="1200" dirty="0"/>
              <a:t> </a:t>
            </a:r>
          </a:p>
          <a:p>
            <a:r>
              <a:rPr lang="en-US" sz="1200" b="1" dirty="0"/>
              <a:t>Metal Working </a:t>
            </a:r>
            <a:endParaRPr lang="en-US" sz="1200" dirty="0"/>
          </a:p>
          <a:p>
            <a:pPr marL="171450" lvl="0" indent="-171450">
              <a:buFont typeface="Arial" pitchFamily="34" charset="0"/>
              <a:buChar char="•"/>
            </a:pPr>
            <a:r>
              <a:rPr lang="en-US" sz="1200" dirty="0"/>
              <a:t>Verify conformance of work pieces to specifications, using squares, rulers, and measuring tapes</a:t>
            </a:r>
          </a:p>
          <a:p>
            <a:pPr marL="171450" lvl="0" indent="-171450">
              <a:buFont typeface="Arial" pitchFamily="34" charset="0"/>
              <a:buChar char="•"/>
            </a:pPr>
            <a:r>
              <a:rPr lang="en-US" sz="1200" dirty="0"/>
              <a:t>Laid out and examine metal stock or work pieces to be processed to ensure that specifications are met</a:t>
            </a:r>
          </a:p>
          <a:p>
            <a:pPr marL="171450" lvl="0" indent="-171450">
              <a:buFont typeface="Arial" pitchFamily="34" charset="0"/>
              <a:buChar char="•"/>
            </a:pPr>
            <a:r>
              <a:rPr lang="en-US" sz="1200" dirty="0"/>
              <a:t>Set up and operated fabricating machines, such as brakes, rolls, shears, flame cutters, grinders, and drill presses, to bend, cut, form, punch drill, or otherwise form and assemble metal components</a:t>
            </a:r>
          </a:p>
          <a:p>
            <a:r>
              <a:rPr lang="en-US" sz="1200" dirty="0"/>
              <a:t> </a:t>
            </a:r>
            <a:endParaRPr lang="en-US" sz="1200" dirty="0" smtClean="0"/>
          </a:p>
          <a:p>
            <a:r>
              <a:rPr lang="en-US" sz="1200" b="1" dirty="0" smtClean="0"/>
              <a:t>Electrical </a:t>
            </a:r>
            <a:endParaRPr lang="en-US" sz="1200" dirty="0"/>
          </a:p>
          <a:p>
            <a:pPr marL="171450" lvl="0" indent="-171450">
              <a:buFont typeface="Arial" pitchFamily="34" charset="0"/>
              <a:buChar char="•"/>
            </a:pPr>
            <a:r>
              <a:rPr lang="en-US" sz="1200" dirty="0"/>
              <a:t>Measured, cut, and bent wire and conduit, using measuring instruments and hand tools</a:t>
            </a:r>
          </a:p>
          <a:p>
            <a:pPr marL="171450" lvl="0" indent="-171450">
              <a:buFont typeface="Arial" pitchFamily="34" charset="0"/>
              <a:buChar char="•"/>
            </a:pPr>
            <a:r>
              <a:rPr lang="en-US" sz="1200" dirty="0"/>
              <a:t>Traced out short circuits in wiring, using test meter</a:t>
            </a:r>
          </a:p>
          <a:p>
            <a:pPr marL="171450" lvl="0" indent="-171450">
              <a:buFont typeface="Arial" pitchFamily="34" charset="0"/>
              <a:buChar char="•"/>
            </a:pPr>
            <a:r>
              <a:rPr lang="en-US" sz="1200" dirty="0"/>
              <a:t>Stripped insulation from wire ends, using wire stripping pliers, and attached wires to terminals for subsequent soldering</a:t>
            </a:r>
          </a:p>
          <a:p>
            <a:pPr marL="171450" lvl="0" indent="-171450">
              <a:buFont typeface="Arial" pitchFamily="34" charset="0"/>
              <a:buChar char="•"/>
            </a:pPr>
            <a:r>
              <a:rPr lang="en-US" sz="1200" dirty="0"/>
              <a:t>Constructed controllers and panels, using power drills, drill presses, taps, saws and punches</a:t>
            </a:r>
          </a:p>
          <a:p>
            <a:r>
              <a:rPr lang="en-US" sz="1200" dirty="0"/>
              <a:t> </a:t>
            </a:r>
          </a:p>
          <a:p>
            <a:pPr algn="ctr"/>
            <a:r>
              <a:rPr lang="en-US" sz="1200" b="1" dirty="0"/>
              <a:t>Relevant Employment</a:t>
            </a:r>
            <a:endParaRPr lang="en-US" sz="1200" dirty="0"/>
          </a:p>
          <a:p>
            <a:r>
              <a:rPr lang="en-US" sz="1200" dirty="0"/>
              <a:t>Gulf Atlantic Electrical Construction	</a:t>
            </a:r>
            <a:r>
              <a:rPr lang="en-US" sz="1200" dirty="0" smtClean="0"/>
              <a:t>	Electrical </a:t>
            </a:r>
            <a:r>
              <a:rPr lang="en-US" sz="1200" dirty="0"/>
              <a:t>Helper	</a:t>
            </a:r>
            <a:r>
              <a:rPr lang="en-US" sz="1200" dirty="0" smtClean="0"/>
              <a:t>June 2012 to April 2015</a:t>
            </a:r>
            <a:endParaRPr lang="en-US" sz="1200" dirty="0"/>
          </a:p>
          <a:p>
            <a:r>
              <a:rPr lang="en-US" sz="1200" dirty="0"/>
              <a:t>Peter Brown Construction		</a:t>
            </a:r>
            <a:r>
              <a:rPr lang="en-US" sz="1200" dirty="0" smtClean="0"/>
              <a:t>	Welder</a:t>
            </a:r>
            <a:r>
              <a:rPr lang="en-US" sz="1200" dirty="0"/>
              <a:t>		</a:t>
            </a:r>
            <a:r>
              <a:rPr lang="en-US" sz="1200" dirty="0" smtClean="0"/>
              <a:t>May 2011 to July 2012</a:t>
            </a:r>
            <a:endParaRPr lang="en-US" sz="1200" dirty="0"/>
          </a:p>
          <a:p>
            <a:r>
              <a:rPr lang="en-US" sz="1200" dirty="0"/>
              <a:t>Crestview Home Repair		</a:t>
            </a:r>
            <a:r>
              <a:rPr lang="en-US" sz="1200" dirty="0" smtClean="0"/>
              <a:t>	Laborer</a:t>
            </a:r>
            <a:r>
              <a:rPr lang="en-US" sz="1200" dirty="0"/>
              <a:t>		</a:t>
            </a:r>
            <a:r>
              <a:rPr lang="en-US" sz="1200" dirty="0" smtClean="0"/>
              <a:t>August 2005 to May 2011</a:t>
            </a:r>
            <a:endParaRPr lang="en-US" sz="1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5" name="Picture 4"/>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680075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sp>
        <p:nvSpPr>
          <p:cNvPr id="2" name="Title 1"/>
          <p:cNvSpPr>
            <a:spLocks noGrp="1"/>
          </p:cNvSpPr>
          <p:nvPr>
            <p:ph type="title"/>
          </p:nvPr>
        </p:nvSpPr>
        <p:spPr/>
        <p:txBody>
          <a:bodyPr/>
          <a:lstStyle/>
          <a:p>
            <a:endParaRPr lang="en-US"/>
          </a:p>
        </p:txBody>
      </p:sp>
      <p:sp>
        <p:nvSpPr>
          <p:cNvPr id="4" name="Rectangle 3"/>
          <p:cNvSpPr/>
          <p:nvPr/>
        </p:nvSpPr>
        <p:spPr>
          <a:xfrm>
            <a:off x="685800" y="2514600"/>
            <a:ext cx="7926530" cy="1446550"/>
          </a:xfrm>
          <a:prstGeom prst="rect">
            <a:avLst/>
          </a:prstGeom>
        </p:spPr>
        <p:txBody>
          <a:bodyPr wrap="none">
            <a:spAutoFit/>
          </a:bodyPr>
          <a:lstStyle/>
          <a:p>
            <a:pPr algn="ctr"/>
            <a:r>
              <a:rPr lang="en-US" sz="8800" dirty="0" smtClean="0">
                <a:ln w="0"/>
                <a:solidFill>
                  <a:srgbClr val="6A737B"/>
                </a:solidFill>
                <a:latin typeface="Franklin Gothic Demi Cond" panose="020B0706030402020204" pitchFamily="34" charset="0"/>
              </a:rPr>
              <a:t>Parts of a Resume</a:t>
            </a:r>
            <a:endParaRPr lang="en-US" sz="8800" dirty="0">
              <a:ln w="0"/>
              <a:solidFill>
                <a:srgbClr val="6A737B"/>
              </a:solidFill>
              <a:latin typeface="Franklin Gothic Demi Cond" panose="020B0706030402020204" pitchFamily="34" charset="0"/>
            </a:endParaRPr>
          </a:p>
        </p:txBody>
      </p:sp>
      <p:pic>
        <p:nvPicPr>
          <p:cNvPr id="5" name="Picture 4"/>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783739" y="682079"/>
            <a:ext cx="7543800" cy="769441"/>
          </a:xfrm>
          <a:prstGeom prst="rect">
            <a:avLst/>
          </a:prstGeom>
          <a:noFill/>
        </p:spPr>
        <p:txBody>
          <a:bodyPr wrap="square">
            <a:spAutoFit/>
          </a:bodyPr>
          <a:lstStyle/>
          <a:p>
            <a:pPr marL="0" indent="0">
              <a:buNone/>
            </a:pPr>
            <a:endParaRPr lang="en-US" sz="4400" dirty="0">
              <a:latin typeface="Georgia" pitchFamily="18" charset="0"/>
            </a:endParaRPr>
          </a:p>
        </p:txBody>
      </p:sp>
      <p:sp>
        <p:nvSpPr>
          <p:cNvPr id="7" name="TextBox 6"/>
          <p:cNvSpPr txBox="1"/>
          <p:nvPr/>
        </p:nvSpPr>
        <p:spPr>
          <a:xfrm>
            <a:off x="1066800" y="2025908"/>
            <a:ext cx="7338463" cy="4832092"/>
          </a:xfrm>
          <a:prstGeom prst="rect">
            <a:avLst/>
          </a:prstGeom>
          <a:noFill/>
        </p:spPr>
        <p:txBody>
          <a:bodyPr wrap="square" rtlCol="0">
            <a:spAutoFit/>
          </a:bodyPr>
          <a:lstStyle/>
          <a:p>
            <a:pPr marL="1028700" lvl="1" indent="-571500">
              <a:buClr>
                <a:schemeClr val="accent1"/>
              </a:buClr>
              <a:buFont typeface="Wingdings" panose="05000000000000000000" pitchFamily="2" charset="2"/>
              <a:buChar char="q"/>
            </a:pPr>
            <a:r>
              <a:rPr lang="en-US" sz="4400" dirty="0">
                <a:solidFill>
                  <a:srgbClr val="0D76BD"/>
                </a:solidFill>
                <a:latin typeface="Georgia" pitchFamily="18" charset="0"/>
              </a:rPr>
              <a:t> </a:t>
            </a:r>
            <a:r>
              <a:rPr lang="en-US" sz="4400" dirty="0" smtClean="0">
                <a:solidFill>
                  <a:srgbClr val="0D76BD"/>
                </a:solidFill>
                <a:latin typeface="Georgia" pitchFamily="18" charset="0"/>
              </a:rPr>
              <a:t> General </a:t>
            </a:r>
            <a:r>
              <a:rPr lang="en-US" sz="4400" dirty="0">
                <a:solidFill>
                  <a:srgbClr val="0D76BD"/>
                </a:solidFill>
                <a:latin typeface="Georgia" pitchFamily="18" charset="0"/>
              </a:rPr>
              <a:t>Guidelines </a:t>
            </a:r>
          </a:p>
          <a:p>
            <a:pPr marL="1028700" lvl="1" indent="-571500">
              <a:buClr>
                <a:schemeClr val="accent1"/>
              </a:buClr>
              <a:buFont typeface="Wingdings" panose="05000000000000000000" pitchFamily="2" charset="2"/>
              <a:buChar char="q"/>
            </a:pPr>
            <a:r>
              <a:rPr lang="en-US" sz="4400" dirty="0" smtClean="0">
                <a:solidFill>
                  <a:srgbClr val="0D76BD"/>
                </a:solidFill>
                <a:latin typeface="Georgia" pitchFamily="18" charset="0"/>
              </a:rPr>
              <a:t>  Types of Resumes</a:t>
            </a:r>
          </a:p>
          <a:p>
            <a:pPr marL="1028700" lvl="1" indent="-571500">
              <a:buClr>
                <a:schemeClr val="accent1"/>
              </a:buClr>
              <a:buFont typeface="Wingdings" panose="05000000000000000000" pitchFamily="2" charset="2"/>
              <a:buChar char="q"/>
            </a:pPr>
            <a:r>
              <a:rPr lang="en-US" sz="4400" dirty="0" smtClean="0">
                <a:solidFill>
                  <a:srgbClr val="0D76BD"/>
                </a:solidFill>
                <a:latin typeface="Georgia" pitchFamily="18" charset="0"/>
              </a:rPr>
              <a:t>  Parts of a Resume</a:t>
            </a:r>
          </a:p>
          <a:p>
            <a:pPr marL="1028700" lvl="1" indent="-571500">
              <a:buClr>
                <a:schemeClr val="accent1"/>
              </a:buClr>
              <a:buFont typeface="Wingdings" panose="05000000000000000000" pitchFamily="2" charset="2"/>
              <a:buChar char="q"/>
            </a:pPr>
            <a:r>
              <a:rPr lang="en-US" sz="4400" dirty="0">
                <a:solidFill>
                  <a:srgbClr val="0D76BD"/>
                </a:solidFill>
                <a:latin typeface="Georgia" pitchFamily="18" charset="0"/>
              </a:rPr>
              <a:t> </a:t>
            </a:r>
            <a:r>
              <a:rPr lang="en-US" sz="4400" dirty="0" smtClean="0">
                <a:solidFill>
                  <a:srgbClr val="0D76BD"/>
                </a:solidFill>
                <a:latin typeface="Georgia" pitchFamily="18" charset="0"/>
              </a:rPr>
              <a:t> Cover Letters</a:t>
            </a:r>
          </a:p>
          <a:p>
            <a:pPr marL="1028700" lvl="1" indent="-571500">
              <a:buClr>
                <a:schemeClr val="accent1"/>
              </a:buClr>
              <a:buFont typeface="Wingdings" panose="05000000000000000000" pitchFamily="2" charset="2"/>
              <a:buChar char="q"/>
            </a:pPr>
            <a:r>
              <a:rPr lang="en-US" sz="4400" dirty="0">
                <a:solidFill>
                  <a:srgbClr val="0D76BD"/>
                </a:solidFill>
                <a:latin typeface="Georgia" pitchFamily="18" charset="0"/>
              </a:rPr>
              <a:t> </a:t>
            </a:r>
            <a:r>
              <a:rPr lang="en-US" sz="4400" dirty="0" smtClean="0">
                <a:solidFill>
                  <a:srgbClr val="0D76BD"/>
                </a:solidFill>
                <a:latin typeface="Georgia" pitchFamily="18" charset="0"/>
              </a:rPr>
              <a:t> References</a:t>
            </a:r>
          </a:p>
          <a:p>
            <a:pPr marL="1028700" lvl="1" indent="-571500">
              <a:buClr>
                <a:schemeClr val="accent1"/>
              </a:buClr>
              <a:buFont typeface="Wingdings" panose="05000000000000000000" pitchFamily="2" charset="2"/>
              <a:buChar char="q"/>
            </a:pPr>
            <a:r>
              <a:rPr lang="en-US" sz="4400" dirty="0">
                <a:solidFill>
                  <a:srgbClr val="0D76BD"/>
                </a:solidFill>
                <a:latin typeface="Georgia" pitchFamily="18" charset="0"/>
              </a:rPr>
              <a:t> </a:t>
            </a:r>
            <a:r>
              <a:rPr lang="en-US" sz="4400" dirty="0" smtClean="0">
                <a:solidFill>
                  <a:srgbClr val="0D76BD"/>
                </a:solidFill>
                <a:latin typeface="Georgia" pitchFamily="18" charset="0"/>
              </a:rPr>
              <a:t> Review </a:t>
            </a:r>
            <a:r>
              <a:rPr lang="en-US" sz="4400" dirty="0">
                <a:solidFill>
                  <a:srgbClr val="0D76BD"/>
                </a:solidFill>
                <a:latin typeface="Georgia" pitchFamily="18" charset="0"/>
              </a:rPr>
              <a:t>and Questions</a:t>
            </a:r>
            <a:endParaRPr lang="en-US" sz="4400" dirty="0" smtClean="0">
              <a:solidFill>
                <a:srgbClr val="0D76BD"/>
              </a:solidFill>
              <a:latin typeface="Georgia" pitchFamily="18" charset="0"/>
            </a:endParaRPr>
          </a:p>
          <a:p>
            <a:pPr lvl="1">
              <a:buClr>
                <a:schemeClr val="accent3"/>
              </a:buClr>
            </a:pPr>
            <a:r>
              <a:rPr lang="en-US" sz="4400" dirty="0" smtClean="0">
                <a:solidFill>
                  <a:schemeClr val="accent1">
                    <a:lumMod val="50000"/>
                  </a:schemeClr>
                </a:solidFill>
                <a:latin typeface="Georgia" pitchFamily="18" charset="0"/>
              </a:rPr>
              <a:t>         </a:t>
            </a:r>
          </a:p>
        </p:txBody>
      </p:sp>
      <p:sp>
        <p:nvSpPr>
          <p:cNvPr id="8" name="Rectangle 24"/>
          <p:cNvSpPr txBox="1">
            <a:spLocks/>
          </p:cNvSpPr>
          <p:nvPr/>
        </p:nvSpPr>
        <p:spPr>
          <a:xfrm>
            <a:off x="671119" y="1014045"/>
            <a:ext cx="7851648" cy="836762"/>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sng" strike="noStrike" kern="1200" cap="none" spc="0" normalizeH="0" baseline="0" noProof="0" dirty="0" smtClean="0">
                <a:ln>
                  <a:noFill/>
                </a:ln>
                <a:solidFill>
                  <a:srgbClr val="6A737B"/>
                </a:solidFill>
                <a:effectLst/>
                <a:uLnTx/>
                <a:uFillTx/>
                <a:latin typeface="Franklin Gothic Demi" panose="020B0703020102020204" pitchFamily="34" charset="0"/>
                <a:ea typeface="+mj-ea"/>
                <a:cs typeface="+mj-cs"/>
              </a:rPr>
              <a:t>Overview</a:t>
            </a:r>
            <a:endParaRPr kumimoji="0" lang="en-US" sz="4800" b="1" i="0" u="sng" strike="noStrike" kern="1200" cap="none" spc="0" normalizeH="0" baseline="0" noProof="0" dirty="0">
              <a:ln>
                <a:noFill/>
              </a:ln>
              <a:solidFill>
                <a:srgbClr val="6A737B"/>
              </a:solidFill>
              <a:effectLst/>
              <a:uLnTx/>
              <a:uFillTx/>
              <a:latin typeface="Franklin Gothic Demi" panose="020B0703020102020204" pitchFamily="34" charset="0"/>
              <a:ea typeface="+mj-ea"/>
              <a:cs typeface="+mj-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6" name="Picture 5"/>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288368"/>
            <a:ext cx="5486400" cy="457200"/>
          </a:xfrm>
        </p:spPr>
        <p:txBody>
          <a:bodyPr>
            <a:normAutofit fontScale="90000"/>
          </a:bodyPr>
          <a:lstStyle/>
          <a:p>
            <a:pPr algn="ctr"/>
            <a:r>
              <a:rPr lang="en-US" sz="4400" u="sng" dirty="0" smtClean="0">
                <a:solidFill>
                  <a:srgbClr val="6A737B"/>
                </a:solidFill>
                <a:latin typeface="Franklin Gothic Demi" panose="020B0703020102020204" pitchFamily="34" charset="0"/>
              </a:rPr>
              <a:t>Your Contact Information</a:t>
            </a:r>
            <a:endParaRPr lang="en-US" sz="4400" u="sng" dirty="0">
              <a:solidFill>
                <a:srgbClr val="6A737B"/>
              </a:solidFill>
              <a:latin typeface="Franklin Gothic Demi" panose="020B0703020102020204" pitchFamily="34" charset="0"/>
            </a:endParaRPr>
          </a:p>
        </p:txBody>
      </p:sp>
      <p:sp>
        <p:nvSpPr>
          <p:cNvPr id="3" name="Content Placeholder 2"/>
          <p:cNvSpPr>
            <a:spLocks noGrp="1"/>
          </p:cNvSpPr>
          <p:nvPr>
            <p:ph idx="1"/>
          </p:nvPr>
        </p:nvSpPr>
        <p:spPr>
          <a:xfrm>
            <a:off x="228600" y="2164080"/>
            <a:ext cx="9067800" cy="4389120"/>
          </a:xfrm>
        </p:spPr>
        <p:txBody>
          <a:bodyPr>
            <a:normAutofit/>
          </a:bodyPr>
          <a:lstStyle/>
          <a:p>
            <a:pPr marL="457200" indent="-347663">
              <a:buSzPct val="100000"/>
              <a:buFont typeface="Wingdings" pitchFamily="2" charset="2"/>
              <a:buChar char="v"/>
            </a:pPr>
            <a:r>
              <a:rPr lang="en-US" altLang="en-US" sz="2400" dirty="0" smtClean="0">
                <a:latin typeface="Georgia" pitchFamily="18" charset="0"/>
              </a:rPr>
              <a:t>Put your name, city and state,  phone number, and email address prominently at the top of your resume</a:t>
            </a:r>
          </a:p>
          <a:p>
            <a:pPr marL="457200" indent="-347663">
              <a:buSzPct val="100000"/>
              <a:buFont typeface="Wingdings" pitchFamily="2" charset="2"/>
              <a:buChar char="v"/>
            </a:pPr>
            <a:r>
              <a:rPr lang="en-US" altLang="en-US" sz="2400" dirty="0" smtClean="0">
                <a:latin typeface="Georgia" pitchFamily="18" charset="0"/>
              </a:rPr>
              <a:t>Avoid non-professional e-mail names</a:t>
            </a:r>
          </a:p>
          <a:p>
            <a:pPr marL="457200" indent="-347663">
              <a:buSzPct val="100000"/>
              <a:buFont typeface="Wingdings" pitchFamily="2" charset="2"/>
              <a:buChar char="v"/>
            </a:pPr>
            <a:r>
              <a:rPr lang="en-US" altLang="en-US" sz="2400" dirty="0" smtClean="0">
                <a:latin typeface="Georgia" pitchFamily="18" charset="0"/>
              </a:rPr>
              <a:t>Avoid outdated </a:t>
            </a:r>
            <a:r>
              <a:rPr lang="en-US" altLang="en-US" sz="2400" dirty="0">
                <a:latin typeface="Georgia" pitchFamily="18" charset="0"/>
              </a:rPr>
              <a:t>e-mail </a:t>
            </a:r>
            <a:r>
              <a:rPr lang="en-US" altLang="en-US" sz="2400" dirty="0" smtClean="0">
                <a:latin typeface="Georgia" pitchFamily="18" charset="0"/>
              </a:rPr>
              <a:t>carriers (AOL, Hot Mail…)</a:t>
            </a:r>
          </a:p>
          <a:p>
            <a:pPr marL="457200" indent="-347663">
              <a:buSzPct val="100000"/>
              <a:buFont typeface="Wingdings" pitchFamily="2" charset="2"/>
              <a:buChar char="v"/>
            </a:pPr>
            <a:r>
              <a:rPr lang="en-US" altLang="en-US" sz="2400" dirty="0">
                <a:latin typeface="Georgia" pitchFamily="18" charset="0"/>
              </a:rPr>
              <a:t>Avoid using a nickname to identify yourself </a:t>
            </a:r>
          </a:p>
          <a:p>
            <a:pPr marL="457200" indent="-347663">
              <a:buSzPct val="100000"/>
              <a:buFont typeface="Wingdings" pitchFamily="2" charset="2"/>
              <a:buChar char="v"/>
            </a:pPr>
            <a:r>
              <a:rPr lang="en-US" altLang="en-US" sz="2400" dirty="0">
                <a:latin typeface="Georgia" pitchFamily="18" charset="0"/>
              </a:rPr>
              <a:t>Format contact information correctly</a:t>
            </a:r>
          </a:p>
          <a:p>
            <a:pPr marL="457200" indent="-347663">
              <a:buSzPct val="100000"/>
              <a:buFont typeface="Wingdings" pitchFamily="2" charset="2"/>
              <a:buChar char="v"/>
            </a:pPr>
            <a:r>
              <a:rPr lang="en-US" sz="2400" dirty="0" smtClean="0">
                <a:latin typeface="Georgia" pitchFamily="18" charset="0"/>
              </a:rPr>
              <a:t>Remember when cutting and pasting to include the heading</a:t>
            </a:r>
          </a:p>
          <a:p>
            <a:pPr>
              <a:buSzPct val="100000"/>
              <a:buFont typeface="Wingdings" pitchFamily="2" charset="2"/>
              <a:buChar char="v"/>
            </a:pPr>
            <a:endParaRPr lang="en-US" sz="2400" dirty="0" smtClean="0">
              <a:latin typeface="Georgia" pitchFamily="18" charset="0"/>
            </a:endParaRPr>
          </a:p>
        </p:txBody>
      </p:sp>
      <p:sp>
        <p:nvSpPr>
          <p:cNvPr id="4" name="Rectangle 9"/>
          <p:cNvSpPr>
            <a:spLocks noChangeArrowheads="1"/>
          </p:cNvSpPr>
          <p:nvPr/>
        </p:nvSpPr>
        <p:spPr bwMode="auto">
          <a:xfrm>
            <a:off x="5562600" y="5334000"/>
            <a:ext cx="3276600" cy="1524000"/>
          </a:xfrm>
          <a:prstGeom prst="rect">
            <a:avLst/>
          </a:prstGeom>
          <a:solidFill>
            <a:schemeClr val="accent1">
              <a:lumMod val="75000"/>
            </a:schemeClr>
          </a:solidFill>
          <a:ln w="9525">
            <a:solidFill>
              <a:schemeClr val="tx1"/>
            </a:solidFill>
            <a:miter lim="800000"/>
            <a:headEnd/>
            <a:tailEnd/>
          </a:ln>
        </p:spPr>
        <p:txBody>
          <a:bodyPr wrap="none" anchor="ctr"/>
          <a:lstStyle/>
          <a:p>
            <a:pPr algn="ctr">
              <a:spcBef>
                <a:spcPct val="20000"/>
              </a:spcBef>
              <a:buClr>
                <a:schemeClr val="tx1"/>
              </a:buClr>
              <a:buSzPct val="75000"/>
              <a:buFont typeface="Wingdings" pitchFamily="2" charset="2"/>
              <a:buNone/>
            </a:pPr>
            <a:r>
              <a:rPr lang="en-US" sz="2400" b="1" dirty="0">
                <a:solidFill>
                  <a:schemeClr val="accent1">
                    <a:lumMod val="75000"/>
                  </a:schemeClr>
                </a:solidFill>
                <a:latin typeface="Arial" charset="0"/>
              </a:rPr>
              <a:t> </a:t>
            </a:r>
            <a:r>
              <a:rPr lang="en-US" sz="2400" b="1" dirty="0">
                <a:latin typeface="Arial" charset="0"/>
              </a:rPr>
              <a:t>Veronica Smith</a:t>
            </a:r>
          </a:p>
          <a:p>
            <a:pPr algn="ctr">
              <a:spcBef>
                <a:spcPct val="20000"/>
              </a:spcBef>
              <a:buClr>
                <a:schemeClr val="tx1"/>
              </a:buClr>
              <a:buSzPct val="75000"/>
            </a:pPr>
            <a:r>
              <a:rPr lang="en-US" dirty="0" smtClean="0">
                <a:latin typeface="Arial" charset="0"/>
              </a:rPr>
              <a:t>Sandy Beach</a:t>
            </a:r>
            <a:r>
              <a:rPr lang="en-US" dirty="0">
                <a:latin typeface="Arial" charset="0"/>
              </a:rPr>
              <a:t>, FL</a:t>
            </a:r>
          </a:p>
          <a:p>
            <a:pPr algn="ctr">
              <a:spcBef>
                <a:spcPct val="20000"/>
              </a:spcBef>
              <a:buClr>
                <a:schemeClr val="tx1"/>
              </a:buClr>
              <a:buSzPct val="75000"/>
            </a:pPr>
            <a:r>
              <a:rPr lang="en-US" dirty="0">
                <a:latin typeface="Arial" charset="0"/>
              </a:rPr>
              <a:t>(888) 555-1369</a:t>
            </a:r>
          </a:p>
          <a:p>
            <a:pPr algn="ctr">
              <a:spcBef>
                <a:spcPct val="20000"/>
              </a:spcBef>
              <a:buClr>
                <a:schemeClr val="tx1"/>
              </a:buClr>
              <a:buSzPct val="75000"/>
              <a:buFont typeface="Wingdings" pitchFamily="2" charset="2"/>
              <a:buNone/>
            </a:pPr>
            <a:r>
              <a:rPr lang="en-US" dirty="0" smtClean="0">
                <a:latin typeface="Arial" charset="0"/>
              </a:rPr>
              <a:t>vsmith@gmail.com</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6" name="Picture 5"/>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33400" y="6424091"/>
            <a:ext cx="4178808" cy="258217"/>
          </a:xfrm>
          <a:prstGeom prst="rect">
            <a:avLst/>
          </a:prstGeom>
        </p:spPr>
      </p:pic>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288368"/>
            <a:ext cx="5486400" cy="457200"/>
          </a:xfrm>
        </p:spPr>
        <p:txBody>
          <a:bodyPr>
            <a:normAutofit fontScale="90000"/>
          </a:bodyPr>
          <a:lstStyle/>
          <a:p>
            <a:pPr algn="ctr"/>
            <a:r>
              <a:rPr lang="en-US" sz="4400" u="sng" dirty="0" smtClean="0">
                <a:solidFill>
                  <a:srgbClr val="6A737B"/>
                </a:solidFill>
                <a:effectLst>
                  <a:outerShdw blurRad="38100" dist="38100" dir="2700000" algn="tl">
                    <a:srgbClr val="000000">
                      <a:alpha val="43137"/>
                    </a:srgbClr>
                  </a:outerShdw>
                </a:effectLst>
                <a:latin typeface="Franklin Gothic Demi" panose="020B0703020102020204" pitchFamily="34" charset="0"/>
              </a:rPr>
              <a:t>Your Goal or Objective </a:t>
            </a:r>
            <a:endParaRPr lang="en-US" sz="4400" u="sng" dirty="0">
              <a:solidFill>
                <a:srgbClr val="6A737B"/>
              </a:solidFill>
              <a:effectLst>
                <a:outerShdw blurRad="38100" dist="38100" dir="2700000" algn="tl">
                  <a:srgbClr val="000000">
                    <a:alpha val="43137"/>
                  </a:srgbClr>
                </a:outerShdw>
              </a:effectLst>
              <a:latin typeface="Franklin Gothic Demi" panose="020B0703020102020204" pitchFamily="34" charset="0"/>
            </a:endParaRPr>
          </a:p>
        </p:txBody>
      </p:sp>
      <p:sp>
        <p:nvSpPr>
          <p:cNvPr id="3" name="Content Placeholder 2"/>
          <p:cNvSpPr>
            <a:spLocks noGrp="1"/>
          </p:cNvSpPr>
          <p:nvPr>
            <p:ph idx="1"/>
          </p:nvPr>
        </p:nvSpPr>
        <p:spPr>
          <a:xfrm>
            <a:off x="457200" y="1828800"/>
            <a:ext cx="8382000" cy="4525963"/>
          </a:xfrm>
        </p:spPr>
        <p:txBody>
          <a:bodyPr>
            <a:normAutofit lnSpcReduction="10000"/>
          </a:bodyPr>
          <a:lstStyle/>
          <a:p>
            <a:pPr>
              <a:spcAft>
                <a:spcPct val="25000"/>
              </a:spcAft>
              <a:buSzPct val="100000"/>
              <a:buFont typeface="Wingdings" pitchFamily="2" charset="2"/>
              <a:buChar char="v"/>
              <a:defRPr/>
            </a:pPr>
            <a:r>
              <a:rPr lang="en-US" altLang="en-US" sz="2800" dirty="0" smtClean="0">
                <a:latin typeface="Georgia" pitchFamily="18" charset="0"/>
              </a:rPr>
              <a:t>This is an optional part of your resume</a:t>
            </a:r>
          </a:p>
          <a:p>
            <a:pPr>
              <a:spcAft>
                <a:spcPct val="25000"/>
              </a:spcAft>
              <a:buSzPct val="100000"/>
              <a:buFont typeface="Wingdings" pitchFamily="2" charset="2"/>
              <a:buChar char="v"/>
              <a:defRPr/>
            </a:pPr>
            <a:r>
              <a:rPr lang="en-US" altLang="en-US" sz="2800" dirty="0" smtClean="0">
                <a:latin typeface="Georgia" pitchFamily="18" charset="0"/>
              </a:rPr>
              <a:t>One sentence or statement that states the position you are applying for</a:t>
            </a:r>
          </a:p>
          <a:p>
            <a:pPr>
              <a:spcAft>
                <a:spcPct val="25000"/>
              </a:spcAft>
              <a:buSzPct val="100000"/>
              <a:buFont typeface="Wingdings" pitchFamily="2" charset="2"/>
              <a:buChar char="v"/>
              <a:defRPr/>
            </a:pPr>
            <a:r>
              <a:rPr lang="en-US" altLang="en-US" sz="2800" dirty="0" smtClean="0">
                <a:latin typeface="Georgia" pitchFamily="18" charset="0"/>
              </a:rPr>
              <a:t>Write as a complete sentence or as descriptive phrase with minimal punctuation</a:t>
            </a:r>
          </a:p>
          <a:p>
            <a:pPr>
              <a:spcAft>
                <a:spcPct val="25000"/>
              </a:spcAft>
              <a:buSzPct val="100000"/>
              <a:buFont typeface="Wingdings" pitchFamily="2" charset="2"/>
              <a:buChar char="v"/>
              <a:defRPr/>
            </a:pPr>
            <a:r>
              <a:rPr lang="en-US" sz="2800" dirty="0" smtClean="0">
                <a:latin typeface="Georgia" pitchFamily="18" charset="0"/>
              </a:rPr>
              <a:t>Tailor for each type of position that interests you  and, for best results, modify for each particular employer (as necessary)</a:t>
            </a:r>
          </a:p>
          <a:p>
            <a:pPr>
              <a:spcAft>
                <a:spcPct val="25000"/>
              </a:spcAft>
              <a:buSzPct val="100000"/>
              <a:buFont typeface="Wingdings" pitchFamily="2" charset="2"/>
              <a:buChar char="v"/>
              <a:defRPr/>
            </a:pPr>
            <a:r>
              <a:rPr lang="en-US" altLang="en-US" sz="2800" dirty="0" smtClean="0">
                <a:latin typeface="Georgia" pitchFamily="18" charset="0"/>
              </a:rPr>
              <a:t>Can include the job order number </a:t>
            </a:r>
            <a:r>
              <a:rPr lang="en-US" altLang="en-US" sz="2800" u="sng" dirty="0" smtClean="0">
                <a:latin typeface="Georgia" pitchFamily="18" charset="0"/>
              </a:rPr>
              <a:t>if required</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5" name="Picture 4"/>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985" y="1676400"/>
            <a:ext cx="8229600" cy="4876800"/>
          </a:xfrm>
        </p:spPr>
        <p:txBody>
          <a:bodyPr>
            <a:normAutofit fontScale="92500" lnSpcReduction="10000"/>
          </a:bodyPr>
          <a:lstStyle/>
          <a:p>
            <a:pPr>
              <a:lnSpc>
                <a:spcPct val="90000"/>
              </a:lnSpc>
              <a:buFont typeface="Wingdings" pitchFamily="2" charset="2"/>
              <a:buChar char="v"/>
            </a:pPr>
            <a:r>
              <a:rPr lang="en-US" altLang="en-US" sz="2000" dirty="0" smtClean="0">
                <a:solidFill>
                  <a:schemeClr val="accent1">
                    <a:lumMod val="75000"/>
                  </a:schemeClr>
                </a:solidFill>
                <a:effectLst>
                  <a:outerShdw blurRad="38100" dist="38100" dir="2700000" algn="tl">
                    <a:srgbClr val="000000">
                      <a:alpha val="43137"/>
                    </a:srgbClr>
                  </a:outerShdw>
                </a:effectLst>
                <a:latin typeface="Georgia" pitchFamily="18" charset="0"/>
              </a:rPr>
              <a:t>Avoid over generalized statements:</a:t>
            </a:r>
          </a:p>
          <a:p>
            <a:pPr>
              <a:lnSpc>
                <a:spcPct val="90000"/>
              </a:lnSpc>
              <a:buNone/>
            </a:pPr>
            <a:r>
              <a:rPr lang="en-US" altLang="en-US" sz="2000" i="1" dirty="0" smtClean="0">
                <a:solidFill>
                  <a:schemeClr val="accent1">
                    <a:lumMod val="75000"/>
                  </a:schemeClr>
                </a:solidFill>
                <a:latin typeface="Georgia" pitchFamily="18" charset="0"/>
              </a:rPr>
              <a:t>    </a:t>
            </a:r>
            <a:r>
              <a:rPr lang="en-US" altLang="en-US" sz="2000" dirty="0" smtClean="0">
                <a:latin typeface="Georgia" pitchFamily="18" charset="0"/>
              </a:rPr>
              <a:t>A position allowing me to utilize my knowledge and expertise in different areas.</a:t>
            </a:r>
          </a:p>
          <a:p>
            <a:pPr>
              <a:lnSpc>
                <a:spcPct val="90000"/>
              </a:lnSpc>
              <a:buNone/>
            </a:pPr>
            <a:endParaRPr lang="en-US" altLang="en-US" sz="2000" i="1" dirty="0" smtClean="0">
              <a:latin typeface="Georgia" pitchFamily="18" charset="0"/>
            </a:endParaRPr>
          </a:p>
          <a:p>
            <a:pPr>
              <a:lnSpc>
                <a:spcPct val="90000"/>
              </a:lnSpc>
              <a:buFont typeface="Wingdings" pitchFamily="2" charset="2"/>
              <a:buChar char="v"/>
            </a:pPr>
            <a:r>
              <a:rPr lang="en-US" altLang="en-US" sz="2000" dirty="0" smtClean="0">
                <a:solidFill>
                  <a:schemeClr val="accent1">
                    <a:lumMod val="75000"/>
                  </a:schemeClr>
                </a:solidFill>
                <a:effectLst>
                  <a:outerShdw blurRad="38100" dist="38100" dir="2700000" algn="tl">
                    <a:srgbClr val="000000">
                      <a:alpha val="43137"/>
                    </a:srgbClr>
                  </a:outerShdw>
                </a:effectLst>
                <a:latin typeface="Georgia" pitchFamily="18" charset="0"/>
              </a:rPr>
              <a:t>Avoid statements that focus only on what a </a:t>
            </a:r>
          </a:p>
          <a:p>
            <a:pPr>
              <a:lnSpc>
                <a:spcPct val="90000"/>
              </a:lnSpc>
              <a:buNone/>
            </a:pPr>
            <a:r>
              <a:rPr lang="en-US" altLang="en-US" sz="2000" dirty="0" smtClean="0">
                <a:solidFill>
                  <a:schemeClr val="accent1">
                    <a:lumMod val="75000"/>
                  </a:schemeClr>
                </a:solidFill>
                <a:effectLst>
                  <a:outerShdw blurRad="38100" dist="38100" dir="2700000" algn="tl">
                    <a:srgbClr val="000000">
                      <a:alpha val="43137"/>
                    </a:srgbClr>
                  </a:outerShdw>
                </a:effectLst>
                <a:latin typeface="Georgia" pitchFamily="18" charset="0"/>
              </a:rPr>
              <a:t>    company can do for you:</a:t>
            </a:r>
          </a:p>
          <a:p>
            <a:pPr>
              <a:lnSpc>
                <a:spcPct val="90000"/>
              </a:lnSpc>
              <a:buNone/>
            </a:pPr>
            <a:r>
              <a:rPr lang="en-US" altLang="en-US" sz="2000" i="1" dirty="0" smtClean="0">
                <a:solidFill>
                  <a:schemeClr val="accent1">
                    <a:lumMod val="75000"/>
                  </a:schemeClr>
                </a:solidFill>
                <a:latin typeface="Georgia" pitchFamily="18" charset="0"/>
              </a:rPr>
              <a:t>	</a:t>
            </a:r>
            <a:r>
              <a:rPr lang="en-US" altLang="en-US" sz="2000" dirty="0" smtClean="0">
                <a:latin typeface="Georgia" pitchFamily="18" charset="0"/>
              </a:rPr>
              <a:t>A position where I gain experience in working on Project Management assignments.</a:t>
            </a:r>
          </a:p>
          <a:p>
            <a:pPr>
              <a:lnSpc>
                <a:spcPct val="90000"/>
              </a:lnSpc>
              <a:buNone/>
            </a:pPr>
            <a:endParaRPr lang="en-US" altLang="en-US" sz="2000" i="1" dirty="0" smtClean="0">
              <a:latin typeface="Georgia" pitchFamily="18" charset="0"/>
            </a:endParaRPr>
          </a:p>
          <a:p>
            <a:pPr>
              <a:buFont typeface="Wingdings" pitchFamily="2" charset="2"/>
              <a:buChar char="v"/>
            </a:pPr>
            <a:r>
              <a:rPr lang="en-US" altLang="en-US" sz="2000" dirty="0" smtClean="0">
                <a:solidFill>
                  <a:schemeClr val="accent1">
                    <a:lumMod val="75000"/>
                  </a:schemeClr>
                </a:solidFill>
                <a:effectLst>
                  <a:outerShdw blurRad="38100" dist="38100" dir="2700000" algn="tl">
                    <a:srgbClr val="000000">
                      <a:alpha val="43137"/>
                    </a:srgbClr>
                  </a:outerShdw>
                </a:effectLst>
                <a:latin typeface="Georgia" pitchFamily="18" charset="0"/>
              </a:rPr>
              <a:t>Make the statement as specific as possible:</a:t>
            </a:r>
          </a:p>
          <a:p>
            <a:pPr>
              <a:buNone/>
            </a:pPr>
            <a:r>
              <a:rPr lang="en-US" altLang="en-US" sz="2000" i="1" dirty="0" smtClean="0">
                <a:solidFill>
                  <a:schemeClr val="accent1">
                    <a:lumMod val="75000"/>
                  </a:schemeClr>
                </a:solidFill>
                <a:latin typeface="Georgia" pitchFamily="18" charset="0"/>
              </a:rPr>
              <a:t>	</a:t>
            </a:r>
            <a:r>
              <a:rPr lang="en-US" altLang="en-US" sz="2000" dirty="0" smtClean="0">
                <a:latin typeface="Georgia" pitchFamily="18" charset="0"/>
              </a:rPr>
              <a:t>A position which allows me to apply my background in engineering and high performance computing to solve biological problems</a:t>
            </a:r>
          </a:p>
          <a:p>
            <a:pPr>
              <a:buNone/>
            </a:pPr>
            <a:r>
              <a:rPr lang="en-US" altLang="en-US" sz="2000" dirty="0" smtClean="0">
                <a:latin typeface="Georgia" pitchFamily="18" charset="0"/>
              </a:rPr>
              <a:t>	</a:t>
            </a:r>
          </a:p>
          <a:p>
            <a:pPr marL="365125" indent="-23813">
              <a:buNone/>
            </a:pPr>
            <a:r>
              <a:rPr lang="en-US" altLang="en-US" sz="2000" dirty="0" smtClean="0">
                <a:latin typeface="Georgia" pitchFamily="18" charset="0"/>
              </a:rPr>
              <a:t> or</a:t>
            </a:r>
          </a:p>
          <a:p>
            <a:pPr>
              <a:buNone/>
            </a:pPr>
            <a:endParaRPr lang="en-US" altLang="en-US" sz="2000" dirty="0" smtClean="0">
              <a:latin typeface="Georgia" pitchFamily="18" charset="0"/>
            </a:endParaRPr>
          </a:p>
          <a:p>
            <a:pPr>
              <a:buNone/>
            </a:pPr>
            <a:r>
              <a:rPr lang="en-US" altLang="en-US" sz="2000" dirty="0" smtClean="0">
                <a:latin typeface="Georgia" pitchFamily="18" charset="0"/>
              </a:rPr>
              <a:t>	Seeking an entry-level position as a bookkeeper</a:t>
            </a:r>
            <a:endParaRPr lang="en-US" altLang="en-US" sz="2800" dirty="0" smtClean="0">
              <a:solidFill>
                <a:srgbClr val="FF3300"/>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2667000" cy="1059769"/>
          </a:xfrm>
          <a:prstGeom prst="rect">
            <a:avLst/>
          </a:prstGeom>
        </p:spPr>
      </p:pic>
      <p:pic>
        <p:nvPicPr>
          <p:cNvPr id="5" name="Picture 4"/>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4728"/>
            <a:ext cx="8229600" cy="792162"/>
          </a:xfrm>
        </p:spPr>
        <p:txBody>
          <a:bodyPr>
            <a:normAutofit/>
          </a:bodyPr>
          <a:lstStyle/>
          <a:p>
            <a:pPr algn="ctr"/>
            <a:r>
              <a:rPr lang="en-US" sz="4400" u="sng" dirty="0" smtClean="0">
                <a:solidFill>
                  <a:srgbClr val="6A737B"/>
                </a:solidFill>
                <a:latin typeface="Franklin Gothic Demi" panose="020B0703020102020204" pitchFamily="34" charset="0"/>
              </a:rPr>
              <a:t>Professional Summary</a:t>
            </a:r>
            <a:endParaRPr lang="en-US" sz="4400" u="sng" dirty="0">
              <a:solidFill>
                <a:srgbClr val="6A737B"/>
              </a:solidFill>
              <a:latin typeface="Franklin Gothic Demi" panose="020B0703020102020204" pitchFamily="34" charset="0"/>
            </a:endParaRPr>
          </a:p>
        </p:txBody>
      </p:sp>
      <p:sp>
        <p:nvSpPr>
          <p:cNvPr id="3" name="Content Placeholder 2"/>
          <p:cNvSpPr>
            <a:spLocks noGrp="1"/>
          </p:cNvSpPr>
          <p:nvPr>
            <p:ph idx="1"/>
          </p:nvPr>
        </p:nvSpPr>
        <p:spPr>
          <a:xfrm>
            <a:off x="457200" y="1828800"/>
            <a:ext cx="8229600" cy="4843272"/>
          </a:xfrm>
        </p:spPr>
        <p:txBody>
          <a:bodyPr>
            <a:normAutofit/>
          </a:bodyPr>
          <a:lstStyle/>
          <a:p>
            <a:pPr>
              <a:buFont typeface="Wingdings" pitchFamily="2" charset="2"/>
              <a:buChar char="v"/>
            </a:pPr>
            <a:r>
              <a:rPr lang="en-US" altLang="en-US" sz="2400" dirty="0" smtClean="0">
                <a:latin typeface="Georgia" pitchFamily="18" charset="0"/>
              </a:rPr>
              <a:t>Summarize your area of expertise and/or career interests</a:t>
            </a:r>
          </a:p>
          <a:p>
            <a:pPr>
              <a:buFont typeface="Wingdings" pitchFamily="2" charset="2"/>
              <a:buChar char="v"/>
            </a:pPr>
            <a:r>
              <a:rPr lang="en-US" altLang="en-US" sz="2400" dirty="0" smtClean="0">
                <a:latin typeface="Georgia" pitchFamily="18" charset="0"/>
              </a:rPr>
              <a:t>Relate your existing skills directly to the job you are seeking</a:t>
            </a:r>
          </a:p>
          <a:p>
            <a:pPr>
              <a:lnSpc>
                <a:spcPct val="90000"/>
              </a:lnSpc>
              <a:buFont typeface="Wingdings" pitchFamily="2" charset="2"/>
              <a:buChar char="v"/>
            </a:pPr>
            <a:r>
              <a:rPr lang="en-US" altLang="en-US" sz="2400" dirty="0" smtClean="0">
                <a:latin typeface="Georgia" pitchFamily="18" charset="0"/>
              </a:rPr>
              <a:t>Be </a:t>
            </a:r>
            <a:r>
              <a:rPr lang="en-US" altLang="en-US" sz="2400" dirty="0">
                <a:latin typeface="Georgia" pitchFamily="18" charset="0"/>
              </a:rPr>
              <a:t>specific in describing your special skills </a:t>
            </a:r>
          </a:p>
          <a:p>
            <a:pPr>
              <a:buFont typeface="Wingdings" pitchFamily="2" charset="2"/>
              <a:buChar char="v"/>
            </a:pPr>
            <a:r>
              <a:rPr lang="en-US" altLang="en-US" sz="2400" dirty="0" smtClean="0">
                <a:latin typeface="Georgia" pitchFamily="18" charset="0"/>
              </a:rPr>
              <a:t>Include: </a:t>
            </a:r>
          </a:p>
          <a:p>
            <a:pPr lvl="1">
              <a:buFont typeface="Wingdings" pitchFamily="2" charset="2"/>
              <a:buChar char="v"/>
            </a:pPr>
            <a:r>
              <a:rPr lang="en-US" altLang="en-US" sz="2400" dirty="0" smtClean="0">
                <a:latin typeface="Georgia" pitchFamily="18" charset="0"/>
              </a:rPr>
              <a:t> Number </a:t>
            </a:r>
            <a:r>
              <a:rPr lang="en-US" altLang="en-US" sz="2400" dirty="0">
                <a:latin typeface="Georgia" pitchFamily="18" charset="0"/>
              </a:rPr>
              <a:t>of years worked in a specific area</a:t>
            </a:r>
          </a:p>
          <a:p>
            <a:pPr lvl="1">
              <a:buFont typeface="Wingdings" pitchFamily="2" charset="2"/>
              <a:buChar char="v"/>
            </a:pPr>
            <a:r>
              <a:rPr lang="en-US" altLang="en-US" sz="2400" dirty="0" smtClean="0">
                <a:latin typeface="Georgia" pitchFamily="18" charset="0"/>
              </a:rPr>
              <a:t> Experience with specific computer programs or tools</a:t>
            </a:r>
          </a:p>
          <a:p>
            <a:pPr lvl="1">
              <a:buFont typeface="Wingdings" pitchFamily="2" charset="2"/>
              <a:buChar char="v"/>
            </a:pPr>
            <a:r>
              <a:rPr lang="en-US" altLang="en-US" sz="2400" dirty="0" smtClean="0">
                <a:latin typeface="Georgia" pitchFamily="18" charset="0"/>
              </a:rPr>
              <a:t> If you’re bilingual </a:t>
            </a:r>
          </a:p>
          <a:p>
            <a:pPr lvl="1">
              <a:buFont typeface="Wingdings" pitchFamily="2" charset="2"/>
              <a:buChar char="v"/>
            </a:pPr>
            <a:r>
              <a:rPr lang="en-US" altLang="en-US" sz="2400" dirty="0" smtClean="0">
                <a:latin typeface="Georgia" pitchFamily="18" charset="0"/>
              </a:rPr>
              <a:t> If you have a security clearance</a:t>
            </a:r>
          </a:p>
          <a:p>
            <a:pPr lvl="1">
              <a:buFont typeface="Wingdings" pitchFamily="2" charset="2"/>
              <a:buChar char="v"/>
            </a:pPr>
            <a:r>
              <a:rPr lang="en-US" altLang="en-US" sz="2400" dirty="0" smtClean="0">
                <a:latin typeface="Georgia" pitchFamily="18" charset="0"/>
              </a:rPr>
              <a:t>  Military Experience dates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5" name="Picture 4"/>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057400"/>
            <a:ext cx="8382000" cy="2431435"/>
          </a:xfrm>
          <a:prstGeom prst="rect">
            <a:avLst/>
          </a:prstGeom>
          <a:noFill/>
        </p:spPr>
        <p:txBody>
          <a:bodyPr wrap="square" rtlCol="0">
            <a:spAutoFit/>
          </a:bodyPr>
          <a:lstStyle/>
          <a:p>
            <a:pPr algn="ctr"/>
            <a:r>
              <a:rPr lang="en-US" sz="3200" b="1" dirty="0" smtClean="0">
                <a:solidFill>
                  <a:srgbClr val="6A737B"/>
                </a:solidFill>
                <a:latin typeface="Franklin Gothic Demi" panose="020B0703020102020204" pitchFamily="34" charset="0"/>
              </a:rPr>
              <a:t>Professional Summary</a:t>
            </a:r>
          </a:p>
          <a:p>
            <a:pPr marL="285750" indent="-285750">
              <a:buFont typeface="Arial" pitchFamily="34" charset="0"/>
              <a:buChar char="•"/>
            </a:pPr>
            <a:r>
              <a:rPr lang="en-US" sz="2000" dirty="0" smtClean="0">
                <a:latin typeface="Georgia" pitchFamily="18" charset="0"/>
              </a:rPr>
              <a:t>Attained over 10 years of Management and Supervision experience</a:t>
            </a:r>
          </a:p>
          <a:p>
            <a:pPr marL="285750" indent="-285750">
              <a:buFont typeface="Arial" pitchFamily="34" charset="0"/>
              <a:buChar char="•"/>
            </a:pPr>
            <a:r>
              <a:rPr lang="en-US" sz="2000" dirty="0" smtClean="0">
                <a:latin typeface="Georgia" pitchFamily="18" charset="0"/>
              </a:rPr>
              <a:t>Managed a team of 8 in an Accounting Office</a:t>
            </a:r>
          </a:p>
          <a:p>
            <a:pPr marL="285750" indent="-285750">
              <a:buFont typeface="Arial" pitchFamily="34" charset="0"/>
              <a:buChar char="•"/>
            </a:pPr>
            <a:r>
              <a:rPr lang="en-US" sz="2000" dirty="0" smtClean="0">
                <a:latin typeface="Georgia" pitchFamily="18" charset="0"/>
              </a:rPr>
              <a:t>Experienced in Quick Books and Quicken</a:t>
            </a:r>
          </a:p>
          <a:p>
            <a:pPr marL="285750" indent="-285750">
              <a:buFont typeface="Arial" pitchFamily="34" charset="0"/>
              <a:buChar char="•"/>
            </a:pPr>
            <a:r>
              <a:rPr lang="en-US" sz="2000" dirty="0" smtClean="0">
                <a:latin typeface="Georgia" pitchFamily="18" charset="0"/>
              </a:rPr>
              <a:t>Speaks, reads, and translates Spanish to English and English to Spanish</a:t>
            </a:r>
          </a:p>
          <a:p>
            <a:pPr marL="285750" indent="-285750">
              <a:buFont typeface="Arial" pitchFamily="34" charset="0"/>
              <a:buChar char="•"/>
            </a:pPr>
            <a:r>
              <a:rPr lang="en-US" sz="2000" dirty="0" smtClean="0">
                <a:latin typeface="Georgia" pitchFamily="18" charset="0"/>
              </a:rPr>
              <a:t>Possesses a Secret Clearance valid until March </a:t>
            </a:r>
            <a:r>
              <a:rPr lang="en-US" sz="2000" dirty="0" smtClean="0">
                <a:latin typeface="Georgia" pitchFamily="18" charset="0"/>
              </a:rPr>
              <a:t>2019</a:t>
            </a:r>
            <a:endParaRPr lang="en-US" sz="2000" dirty="0">
              <a:latin typeface="Georgi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4" name="Picture 3"/>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21825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914400"/>
            <a:ext cx="8229600" cy="1143000"/>
          </a:xfrm>
        </p:spPr>
        <p:txBody>
          <a:bodyPr>
            <a:normAutofit/>
          </a:bodyPr>
          <a:lstStyle/>
          <a:p>
            <a:pPr algn="ctr"/>
            <a:r>
              <a:rPr lang="en-US" sz="4400" u="sng" dirty="0" smtClean="0">
                <a:solidFill>
                  <a:srgbClr val="6A737B"/>
                </a:solidFill>
                <a:latin typeface="Franklin Gothic Demi" panose="020B0703020102020204" pitchFamily="34" charset="0"/>
              </a:rPr>
              <a:t>Experience</a:t>
            </a:r>
            <a:endParaRPr lang="en-US" sz="4400" u="sng" dirty="0">
              <a:solidFill>
                <a:srgbClr val="6A737B"/>
              </a:solidFill>
              <a:latin typeface="Franklin Gothic Demi" panose="020B0703020102020204" pitchFamily="34" charset="0"/>
            </a:endParaRPr>
          </a:p>
        </p:txBody>
      </p:sp>
      <p:sp>
        <p:nvSpPr>
          <p:cNvPr id="3" name="Content Placeholder 2"/>
          <p:cNvSpPr>
            <a:spLocks noGrp="1"/>
          </p:cNvSpPr>
          <p:nvPr>
            <p:ph idx="1"/>
          </p:nvPr>
        </p:nvSpPr>
        <p:spPr>
          <a:xfrm>
            <a:off x="457200" y="1905000"/>
            <a:ext cx="8382000" cy="4525963"/>
          </a:xfrm>
        </p:spPr>
        <p:txBody>
          <a:bodyPr>
            <a:normAutofit/>
          </a:bodyPr>
          <a:lstStyle/>
          <a:p>
            <a:pPr>
              <a:spcAft>
                <a:spcPct val="25000"/>
              </a:spcAft>
              <a:buSzPct val="110000"/>
              <a:buFont typeface="Wingdings" pitchFamily="2" charset="2"/>
              <a:buChar char="v"/>
              <a:defRPr/>
            </a:pPr>
            <a:r>
              <a:rPr lang="en-CA" sz="2400" dirty="0" smtClean="0">
                <a:latin typeface="Georgia" pitchFamily="18" charset="0"/>
              </a:rPr>
              <a:t>Tell how you contributed to or what you did for that   employer</a:t>
            </a:r>
          </a:p>
          <a:p>
            <a:pPr>
              <a:spcAft>
                <a:spcPct val="25000"/>
              </a:spcAft>
              <a:buSzPct val="110000"/>
              <a:buFont typeface="Wingdings" pitchFamily="2" charset="2"/>
              <a:buChar char="v"/>
              <a:defRPr/>
            </a:pPr>
            <a:r>
              <a:rPr lang="en-CA" sz="2400" dirty="0" smtClean="0">
                <a:latin typeface="Georgia" pitchFamily="18" charset="0"/>
              </a:rPr>
              <a:t>List your accomplishments on or the requirements of the job </a:t>
            </a:r>
          </a:p>
          <a:p>
            <a:pPr>
              <a:spcAft>
                <a:spcPct val="25000"/>
              </a:spcAft>
              <a:buSzPct val="110000"/>
              <a:buFont typeface="Wingdings" pitchFamily="2" charset="2"/>
              <a:buChar char="v"/>
              <a:defRPr/>
            </a:pPr>
            <a:r>
              <a:rPr lang="en-CA" sz="2400" dirty="0" smtClean="0">
                <a:latin typeface="Georgia" pitchFamily="18" charset="0"/>
              </a:rPr>
              <a:t>Indicate the level of responsibility you were entrusted with</a:t>
            </a:r>
          </a:p>
          <a:p>
            <a:pPr>
              <a:spcAft>
                <a:spcPct val="25000"/>
              </a:spcAft>
              <a:buSzPct val="110000"/>
              <a:buFont typeface="Wingdings" pitchFamily="2" charset="2"/>
              <a:buChar char="v"/>
              <a:defRPr/>
            </a:pPr>
            <a:r>
              <a:rPr lang="en-CA" sz="2400" dirty="0" smtClean="0">
                <a:latin typeface="Georgia" pitchFamily="18" charset="0"/>
              </a:rPr>
              <a:t>Specific detail will be determined by the relevance to the job you are applying for </a:t>
            </a:r>
            <a:endParaRPr lang="en-US" sz="2400" dirty="0" smtClean="0">
              <a:latin typeface="Georgia" pitchFamily="18" charset="0"/>
            </a:endParaRPr>
          </a:p>
          <a:p>
            <a:endParaRPr lang="en-US" dirty="0"/>
          </a:p>
        </p:txBody>
      </p:sp>
      <p:pic>
        <p:nvPicPr>
          <p:cNvPr id="9218" name="Picture 2"/>
          <p:cNvPicPr>
            <a:picLocks noChangeAspect="1" noChangeArrowheads="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2000"/>
                    </a14:imgEffect>
                  </a14:imgLayer>
                </a14:imgProps>
              </a:ext>
            </a:extLst>
          </a:blip>
          <a:srcRect/>
          <a:stretch>
            <a:fillRect/>
          </a:stretch>
        </p:blipFill>
        <p:spPr bwMode="auto">
          <a:xfrm>
            <a:off x="6248400" y="5029200"/>
            <a:ext cx="2343150" cy="1666240"/>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6" name="Picture 5"/>
          <p:cNvPicPr>
            <a:picLocks noChangeAspect="1"/>
          </p:cNvPicPr>
          <p:nvPr/>
        </p:nvPicPr>
        <p:blipFill>
          <a:blip r:embed="rId6">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914400" y="6430963"/>
            <a:ext cx="4178808" cy="258217"/>
          </a:xfrm>
          <a:prstGeom prst="rect">
            <a:avLst/>
          </a:prstGeom>
        </p:spPr>
      </p:pic>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36638"/>
            <a:ext cx="8229600" cy="1020762"/>
          </a:xfrm>
        </p:spPr>
        <p:txBody>
          <a:bodyPr>
            <a:normAutofit/>
          </a:bodyPr>
          <a:lstStyle/>
          <a:p>
            <a:pPr algn="ctr"/>
            <a:r>
              <a:rPr lang="en-US" sz="4400" u="sng" dirty="0" smtClean="0">
                <a:solidFill>
                  <a:srgbClr val="6A737B"/>
                </a:solidFill>
                <a:latin typeface="Franklin Gothic Demi" panose="020B0703020102020204" pitchFamily="34" charset="0"/>
              </a:rPr>
              <a:t>Experience</a:t>
            </a:r>
            <a:endParaRPr lang="en-US" sz="4400" u="sng" dirty="0">
              <a:solidFill>
                <a:srgbClr val="6A737B"/>
              </a:solidFill>
              <a:latin typeface="Franklin Gothic Demi" panose="020B0703020102020204" pitchFamily="34" charset="0"/>
            </a:endParaRPr>
          </a:p>
        </p:txBody>
      </p:sp>
      <p:sp>
        <p:nvSpPr>
          <p:cNvPr id="3" name="Content Placeholder 2"/>
          <p:cNvSpPr>
            <a:spLocks noGrp="1"/>
          </p:cNvSpPr>
          <p:nvPr>
            <p:ph idx="1"/>
          </p:nvPr>
        </p:nvSpPr>
        <p:spPr>
          <a:xfrm>
            <a:off x="533400" y="2057400"/>
            <a:ext cx="8229600" cy="4419600"/>
          </a:xfrm>
        </p:spPr>
        <p:txBody>
          <a:bodyPr>
            <a:normAutofit lnSpcReduction="10000"/>
          </a:bodyPr>
          <a:lstStyle/>
          <a:p>
            <a:pPr>
              <a:lnSpc>
                <a:spcPct val="90000"/>
              </a:lnSpc>
              <a:spcBef>
                <a:spcPts val="0"/>
              </a:spcBef>
              <a:buFont typeface="Wingdings" pitchFamily="2" charset="2"/>
              <a:buChar char="v"/>
            </a:pPr>
            <a:r>
              <a:rPr lang="en-US" altLang="en-US" sz="2400" dirty="0" smtClean="0">
                <a:latin typeface="Georgia" pitchFamily="18" charset="0"/>
              </a:rPr>
              <a:t>Include information such as company name and location, job title, dates, and duties performed </a:t>
            </a:r>
          </a:p>
          <a:p>
            <a:pPr marL="393192" lvl="1" indent="0">
              <a:lnSpc>
                <a:spcPct val="90000"/>
              </a:lnSpc>
              <a:spcBef>
                <a:spcPts val="0"/>
              </a:spcBef>
              <a:buNone/>
            </a:pPr>
            <a:r>
              <a:rPr lang="en-US" altLang="en-US" sz="2400" dirty="0" smtClean="0">
                <a:latin typeface="Georgia" pitchFamily="18" charset="0"/>
              </a:rPr>
              <a:t>(for Chronological or Combination resumes)</a:t>
            </a:r>
            <a:br>
              <a:rPr lang="en-US" altLang="en-US" sz="2400" dirty="0" smtClean="0">
                <a:latin typeface="Georgia" pitchFamily="18" charset="0"/>
              </a:rPr>
            </a:br>
            <a:endParaRPr lang="en-US" altLang="en-US" sz="2400" dirty="0" smtClean="0">
              <a:latin typeface="Georgia" pitchFamily="18" charset="0"/>
            </a:endParaRPr>
          </a:p>
          <a:p>
            <a:pPr>
              <a:lnSpc>
                <a:spcPct val="90000"/>
              </a:lnSpc>
              <a:spcBef>
                <a:spcPts val="0"/>
              </a:spcBef>
              <a:buFont typeface="Wingdings" pitchFamily="2" charset="2"/>
              <a:buChar char="v"/>
            </a:pPr>
            <a:r>
              <a:rPr lang="en-US" altLang="en-US" sz="2400" dirty="0" smtClean="0">
                <a:latin typeface="Georgia" pitchFamily="18" charset="0"/>
              </a:rPr>
              <a:t>Make this section easy to read by using </a:t>
            </a:r>
          </a:p>
          <a:p>
            <a:pPr lvl="1">
              <a:lnSpc>
                <a:spcPct val="90000"/>
              </a:lnSpc>
              <a:spcBef>
                <a:spcPts val="0"/>
              </a:spcBef>
              <a:buFont typeface="Wingdings" pitchFamily="2" charset="2"/>
              <a:buChar char="v"/>
            </a:pPr>
            <a:r>
              <a:rPr lang="en-US" altLang="en-US" sz="2400" dirty="0" smtClean="0">
                <a:latin typeface="Georgia" pitchFamily="18" charset="0"/>
              </a:rPr>
              <a:t> spacing </a:t>
            </a:r>
          </a:p>
          <a:p>
            <a:pPr lvl="1">
              <a:lnSpc>
                <a:spcPct val="90000"/>
              </a:lnSpc>
              <a:spcBef>
                <a:spcPts val="0"/>
              </a:spcBef>
              <a:buFont typeface="Wingdings" pitchFamily="2" charset="2"/>
              <a:buChar char="v"/>
            </a:pPr>
            <a:r>
              <a:rPr lang="en-US" altLang="en-US" sz="2400" dirty="0" smtClean="0">
                <a:latin typeface="Georgia" pitchFamily="18" charset="0"/>
              </a:rPr>
              <a:t> bullets</a:t>
            </a:r>
            <a:br>
              <a:rPr lang="en-US" altLang="en-US" sz="2400" dirty="0" smtClean="0">
                <a:latin typeface="Georgia" pitchFamily="18" charset="0"/>
              </a:rPr>
            </a:br>
            <a:endParaRPr lang="en-US" altLang="en-US" sz="2400" dirty="0" smtClean="0">
              <a:latin typeface="Georgia" pitchFamily="18" charset="0"/>
            </a:endParaRPr>
          </a:p>
          <a:p>
            <a:pPr>
              <a:lnSpc>
                <a:spcPct val="80000"/>
              </a:lnSpc>
              <a:spcBef>
                <a:spcPts val="600"/>
              </a:spcBef>
              <a:buFont typeface="Wingdings" pitchFamily="2" charset="2"/>
              <a:buChar char="v"/>
            </a:pPr>
            <a:r>
              <a:rPr lang="en-CA" sz="2400" dirty="0" smtClean="0">
                <a:latin typeface="Georgia" pitchFamily="18" charset="0"/>
              </a:rPr>
              <a:t>If you started/ran your own business, refer to it by its proper name and your official title.  For example, </a:t>
            </a:r>
          </a:p>
          <a:p>
            <a:pPr>
              <a:lnSpc>
                <a:spcPct val="80000"/>
              </a:lnSpc>
              <a:spcBef>
                <a:spcPts val="0"/>
              </a:spcBef>
              <a:buFont typeface="Wingdings" pitchFamily="2" charset="2"/>
              <a:buChar char="v"/>
            </a:pPr>
            <a:endParaRPr lang="en-CA" sz="2400" dirty="0" smtClean="0">
              <a:latin typeface="Georgia" pitchFamily="18" charset="0"/>
            </a:endParaRPr>
          </a:p>
          <a:p>
            <a:pPr marL="515938" indent="0">
              <a:lnSpc>
                <a:spcPct val="80000"/>
              </a:lnSpc>
              <a:spcBef>
                <a:spcPts val="0"/>
              </a:spcBef>
              <a:buNone/>
            </a:pPr>
            <a:r>
              <a:rPr lang="en-CA" sz="2400" dirty="0" smtClean="0">
                <a:latin typeface="Georgia" pitchFamily="18" charset="0"/>
              </a:rPr>
              <a:t>Owner/Manager, ABC Window Cleaning Destin, FL 			</a:t>
            </a:r>
            <a:r>
              <a:rPr lang="en-CA" sz="2400" i="1" dirty="0" smtClean="0">
                <a:latin typeface="Georgia" pitchFamily="18" charset="0"/>
              </a:rPr>
              <a:t>or</a:t>
            </a:r>
            <a:r>
              <a:rPr lang="en-CA" sz="2400" dirty="0" smtClean="0">
                <a:latin typeface="Georgia" pitchFamily="18" charset="0"/>
              </a:rPr>
              <a:t> </a:t>
            </a:r>
          </a:p>
          <a:p>
            <a:pPr marL="515938" indent="0">
              <a:lnSpc>
                <a:spcPct val="80000"/>
              </a:lnSpc>
              <a:spcBef>
                <a:spcPts val="0"/>
              </a:spcBef>
              <a:buNone/>
            </a:pPr>
            <a:r>
              <a:rPr lang="en-CA" sz="2400" dirty="0" smtClean="0">
                <a:latin typeface="Georgia" pitchFamily="18" charset="0"/>
              </a:rPr>
              <a:t>Proprietor, Randy Smith, Destin, FL </a:t>
            </a:r>
          </a:p>
          <a:p>
            <a:pPr marL="515938" indent="0">
              <a:lnSpc>
                <a:spcPct val="80000"/>
              </a:lnSpc>
              <a:spcBef>
                <a:spcPts val="0"/>
              </a:spcBef>
              <a:buNone/>
            </a:pPr>
            <a:r>
              <a:rPr lang="en-CA" sz="2400" dirty="0" smtClean="0">
                <a:latin typeface="Georgia" pitchFamily="18" charset="0"/>
              </a:rPr>
              <a:t>Residential Window Cleaning Service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5" name="Picture 4"/>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7942" y="914400"/>
            <a:ext cx="8229600" cy="1143000"/>
          </a:xfrm>
        </p:spPr>
        <p:txBody>
          <a:bodyPr>
            <a:normAutofit/>
          </a:bodyPr>
          <a:lstStyle/>
          <a:p>
            <a:pPr algn="ctr"/>
            <a:r>
              <a:rPr lang="en-US" sz="4400" u="sng" dirty="0" smtClean="0">
                <a:solidFill>
                  <a:srgbClr val="6A737B"/>
                </a:solidFill>
                <a:effectLst>
                  <a:outerShdw blurRad="38100" dist="38100" dir="2700000" algn="tl">
                    <a:srgbClr val="000000">
                      <a:alpha val="43137"/>
                    </a:srgbClr>
                  </a:outerShdw>
                </a:effectLst>
                <a:latin typeface="Franklin Gothic Demi" panose="020B0703020102020204" pitchFamily="34" charset="0"/>
              </a:rPr>
              <a:t>Education</a:t>
            </a:r>
            <a:endParaRPr lang="en-US" sz="4400" u="sng" dirty="0">
              <a:solidFill>
                <a:srgbClr val="6A737B"/>
              </a:solidFill>
              <a:effectLst>
                <a:outerShdw blurRad="38100" dist="38100" dir="2700000" algn="tl">
                  <a:srgbClr val="000000">
                    <a:alpha val="43137"/>
                  </a:srgbClr>
                </a:outerShdw>
              </a:effectLst>
              <a:latin typeface="Franklin Gothic Demi" panose="020B0703020102020204" pitchFamily="34" charset="0"/>
            </a:endParaRPr>
          </a:p>
        </p:txBody>
      </p:sp>
      <p:sp>
        <p:nvSpPr>
          <p:cNvPr id="3" name="Content Placeholder 2"/>
          <p:cNvSpPr>
            <a:spLocks noGrp="1"/>
          </p:cNvSpPr>
          <p:nvPr>
            <p:ph idx="1"/>
          </p:nvPr>
        </p:nvSpPr>
        <p:spPr>
          <a:xfrm>
            <a:off x="447942" y="1891416"/>
            <a:ext cx="8534400" cy="4389120"/>
          </a:xfrm>
        </p:spPr>
        <p:txBody>
          <a:bodyPr>
            <a:normAutofit/>
          </a:bodyPr>
          <a:lstStyle/>
          <a:p>
            <a:pPr>
              <a:buFont typeface="Wingdings" pitchFamily="2" charset="2"/>
              <a:buChar char="v"/>
            </a:pPr>
            <a:r>
              <a:rPr lang="en-US" sz="2400" dirty="0" smtClean="0">
                <a:latin typeface="Georgia" pitchFamily="18" charset="0"/>
              </a:rPr>
              <a:t>Do you need this section?</a:t>
            </a:r>
          </a:p>
          <a:p>
            <a:pPr>
              <a:buFont typeface="Wingdings" pitchFamily="2" charset="2"/>
              <a:buChar char="v"/>
            </a:pPr>
            <a:endParaRPr lang="en-US" sz="2400" dirty="0">
              <a:latin typeface="Georgia" pitchFamily="18" charset="0"/>
            </a:endParaRPr>
          </a:p>
          <a:p>
            <a:pPr>
              <a:buFont typeface="Wingdings" pitchFamily="2" charset="2"/>
              <a:buChar char="v"/>
            </a:pPr>
            <a:r>
              <a:rPr lang="en-US" sz="2400" dirty="0" smtClean="0">
                <a:latin typeface="Georgia" pitchFamily="18" charset="0"/>
              </a:rPr>
              <a:t>Should it be above or below your work experience?</a:t>
            </a:r>
          </a:p>
          <a:p>
            <a:pPr>
              <a:buFont typeface="Wingdings" pitchFamily="2" charset="2"/>
              <a:buChar char="v"/>
            </a:pPr>
            <a:endParaRPr lang="en-US" sz="2400" dirty="0">
              <a:latin typeface="Georgia" pitchFamily="18" charset="0"/>
            </a:endParaRPr>
          </a:p>
          <a:p>
            <a:pPr>
              <a:buFont typeface="Wingdings" pitchFamily="2" charset="2"/>
              <a:buChar char="v"/>
            </a:pPr>
            <a:r>
              <a:rPr lang="en-US" sz="2400" dirty="0" smtClean="0">
                <a:latin typeface="Georgia" pitchFamily="18" charset="0"/>
              </a:rPr>
              <a:t>Only list the schools where you received a degree, award, or  certification</a:t>
            </a:r>
          </a:p>
          <a:p>
            <a:pPr>
              <a:buFont typeface="Wingdings" pitchFamily="2" charset="2"/>
              <a:buChar char="v"/>
            </a:pPr>
            <a:endParaRPr lang="en-US" sz="2400" dirty="0">
              <a:latin typeface="Georgia" pitchFamily="18" charset="0"/>
            </a:endParaRPr>
          </a:p>
          <a:p>
            <a:pPr>
              <a:buFont typeface="Wingdings" pitchFamily="2" charset="2"/>
              <a:buChar char="v"/>
            </a:pPr>
            <a:r>
              <a:rPr lang="en-US" sz="2400" dirty="0" smtClean="0">
                <a:latin typeface="Georgia" pitchFamily="18" charset="0"/>
              </a:rPr>
              <a:t>Do you list the year you graduated?</a:t>
            </a:r>
          </a:p>
          <a:p>
            <a:pPr>
              <a:buFont typeface="Wingdings" pitchFamily="2" charset="2"/>
              <a:buChar char="v"/>
            </a:pPr>
            <a:endParaRPr lang="en-US" sz="2400" dirty="0">
              <a:latin typeface="Georgia" pitchFamily="18" charset="0"/>
            </a:endParaRPr>
          </a:p>
          <a:p>
            <a:pPr>
              <a:buFont typeface="Wingdings" pitchFamily="2" charset="2"/>
              <a:buChar char="v"/>
            </a:pPr>
            <a:r>
              <a:rPr lang="en-US" sz="2400" dirty="0" smtClean="0">
                <a:latin typeface="Georgia" pitchFamily="18" charset="0"/>
              </a:rPr>
              <a:t>GPA?</a:t>
            </a:r>
            <a:endParaRPr lang="en-US" sz="2400" dirty="0">
              <a:latin typeface="Georgia" pitchFamily="18" charset="0"/>
            </a:endParaRPr>
          </a:p>
        </p:txBody>
      </p:sp>
      <p:pic>
        <p:nvPicPr>
          <p:cNvPr id="10242" name="Picture 2"/>
          <p:cNvPicPr>
            <a:picLocks noChangeAspect="1" noChangeArrowheads="1"/>
          </p:cNvPicPr>
          <p:nvPr/>
        </p:nvPicPr>
        <p:blipFill>
          <a:blip r:embed="rId3" cstate="print"/>
          <a:srcRect/>
          <a:stretch>
            <a:fillRect/>
          </a:stretch>
        </p:blipFill>
        <p:spPr bwMode="auto">
          <a:xfrm>
            <a:off x="6172200" y="4191000"/>
            <a:ext cx="2667000" cy="2667000"/>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6" name="Picture 5"/>
          <p:cNvPicPr>
            <a:picLocks noChangeAspect="1"/>
          </p:cNvPicPr>
          <p:nvPr/>
        </p:nvPicPr>
        <p:blipFill>
          <a:blip r:embed="rId5">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914400" y="6439447"/>
            <a:ext cx="4178808" cy="258217"/>
          </a:xfrm>
          <a:prstGeom prst="rect">
            <a:avLst/>
          </a:prstGeom>
        </p:spPr>
      </p:pic>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645" y="1318278"/>
            <a:ext cx="5486400" cy="457200"/>
          </a:xfrm>
        </p:spPr>
        <p:txBody>
          <a:bodyPr>
            <a:normAutofit fontScale="90000"/>
          </a:bodyPr>
          <a:lstStyle/>
          <a:p>
            <a:pPr algn="ctr"/>
            <a:r>
              <a:rPr lang="en-US" sz="4400" u="sng" dirty="0" smtClean="0">
                <a:solidFill>
                  <a:srgbClr val="6A737B"/>
                </a:solidFill>
                <a:latin typeface="Franklin Gothic Demi" panose="020B0703020102020204" pitchFamily="34" charset="0"/>
              </a:rPr>
              <a:t>Education</a:t>
            </a:r>
            <a:endParaRPr lang="en-US" sz="4400" u="sng" dirty="0">
              <a:solidFill>
                <a:srgbClr val="6A737B"/>
              </a:solidFill>
              <a:latin typeface="Franklin Gothic Demi" panose="020B0703020102020204" pitchFamily="34" charset="0"/>
            </a:endParaRPr>
          </a:p>
        </p:txBody>
      </p:sp>
      <p:sp>
        <p:nvSpPr>
          <p:cNvPr id="3" name="Content Placeholder 2"/>
          <p:cNvSpPr>
            <a:spLocks noGrp="1"/>
          </p:cNvSpPr>
          <p:nvPr>
            <p:ph idx="1"/>
          </p:nvPr>
        </p:nvSpPr>
        <p:spPr>
          <a:xfrm>
            <a:off x="710242" y="3429000"/>
            <a:ext cx="7620000" cy="533400"/>
          </a:xfrm>
        </p:spPr>
        <p:txBody>
          <a:bodyPr/>
          <a:lstStyle/>
          <a:p>
            <a:pPr algn="ctr">
              <a:buNone/>
            </a:pPr>
            <a:r>
              <a:rPr lang="en-US" sz="2800" dirty="0" smtClean="0"/>
              <a:t>OR</a:t>
            </a:r>
          </a:p>
          <a:p>
            <a:pPr>
              <a:buNone/>
            </a:pPr>
            <a:endParaRPr lang="en-US" dirty="0" smtClean="0"/>
          </a:p>
          <a:p>
            <a:pPr>
              <a:buNone/>
            </a:pPr>
            <a:endParaRPr lang="en-US" dirty="0" smtClean="0"/>
          </a:p>
          <a:p>
            <a:pPr>
              <a:buNone/>
            </a:pPr>
            <a:endParaRPr lang="en-US" dirty="0"/>
          </a:p>
        </p:txBody>
      </p:sp>
      <p:sp>
        <p:nvSpPr>
          <p:cNvPr id="5" name="TextBox 4"/>
          <p:cNvSpPr txBox="1"/>
          <p:nvPr/>
        </p:nvSpPr>
        <p:spPr>
          <a:xfrm>
            <a:off x="553865" y="4267200"/>
            <a:ext cx="8173528" cy="1538883"/>
          </a:xfrm>
          <a:prstGeom prst="rect">
            <a:avLst/>
          </a:prstGeom>
          <a:noFill/>
          <a:ln>
            <a:solidFill>
              <a:schemeClr val="tx1"/>
            </a:solidFill>
          </a:ln>
        </p:spPr>
        <p:txBody>
          <a:bodyPr wrap="square" rtlCol="0">
            <a:spAutoFit/>
          </a:bodyPr>
          <a:lstStyle/>
          <a:p>
            <a:pPr>
              <a:buNone/>
            </a:pPr>
            <a:r>
              <a:rPr lang="en-US" sz="2200" b="1" dirty="0" smtClean="0"/>
              <a:t>Education</a:t>
            </a:r>
          </a:p>
          <a:p>
            <a:pPr>
              <a:buNone/>
            </a:pPr>
            <a:r>
              <a:rPr lang="en-US" sz="2200" dirty="0" smtClean="0"/>
              <a:t>Bachelors Degree, Projected graduation August 2016</a:t>
            </a:r>
          </a:p>
          <a:p>
            <a:pPr>
              <a:buNone/>
            </a:pPr>
            <a:r>
              <a:rPr lang="en-US" sz="2200" dirty="0" smtClean="0"/>
              <a:t>Walden University, Walden, WI</a:t>
            </a:r>
          </a:p>
          <a:p>
            <a:pPr>
              <a:buNone/>
            </a:pPr>
            <a:r>
              <a:rPr lang="en-US" sz="2800" dirty="0" smtClean="0">
                <a:solidFill>
                  <a:schemeClr val="bg1"/>
                </a:solidFill>
              </a:rPr>
              <a:t>	</a:t>
            </a:r>
          </a:p>
        </p:txBody>
      </p:sp>
      <p:sp>
        <p:nvSpPr>
          <p:cNvPr id="6" name="TextBox 5"/>
          <p:cNvSpPr txBox="1"/>
          <p:nvPr/>
        </p:nvSpPr>
        <p:spPr>
          <a:xfrm>
            <a:off x="710242" y="1990635"/>
            <a:ext cx="7620000" cy="1107996"/>
          </a:xfrm>
          <a:prstGeom prst="rect">
            <a:avLst/>
          </a:prstGeom>
          <a:noFill/>
          <a:ln>
            <a:solidFill>
              <a:schemeClr val="tx1"/>
            </a:solidFill>
          </a:ln>
        </p:spPr>
        <p:txBody>
          <a:bodyPr wrap="square" rtlCol="0">
            <a:spAutoFit/>
          </a:bodyPr>
          <a:lstStyle/>
          <a:p>
            <a:pPr>
              <a:buNone/>
            </a:pPr>
            <a:r>
              <a:rPr lang="en-US" sz="2200" b="1" dirty="0" smtClean="0"/>
              <a:t>Education</a:t>
            </a:r>
          </a:p>
          <a:p>
            <a:pPr>
              <a:buNone/>
            </a:pPr>
            <a:r>
              <a:rPr lang="en-US" sz="2200" dirty="0" smtClean="0"/>
              <a:t>Troy University			Troy, AL</a:t>
            </a:r>
          </a:p>
          <a:p>
            <a:pPr>
              <a:buNone/>
            </a:pPr>
            <a:r>
              <a:rPr lang="en-US" sz="2200" dirty="0" smtClean="0"/>
              <a:t>	Bachelors Degree Business</a:t>
            </a:r>
            <a:endParaRPr lang="en-US" sz="2800" dirty="0" smtClean="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8" name="Picture 7"/>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03" y="1109218"/>
            <a:ext cx="8229600" cy="838200"/>
          </a:xfrm>
        </p:spPr>
        <p:txBody>
          <a:bodyPr>
            <a:normAutofit/>
          </a:bodyPr>
          <a:lstStyle/>
          <a:p>
            <a:pPr algn="ctr"/>
            <a:r>
              <a:rPr lang="en-US" sz="4400" u="sng" dirty="0" smtClean="0">
                <a:solidFill>
                  <a:srgbClr val="6A737B"/>
                </a:solidFill>
                <a:effectLst>
                  <a:outerShdw blurRad="38100" dist="38100" dir="2700000" algn="tl">
                    <a:srgbClr val="000000">
                      <a:alpha val="43137"/>
                    </a:srgbClr>
                  </a:outerShdw>
                </a:effectLst>
                <a:latin typeface="Franklin Gothic Demi" panose="020B0703020102020204" pitchFamily="34" charset="0"/>
              </a:rPr>
              <a:t>More Tips &amp; Review</a:t>
            </a:r>
            <a:endParaRPr lang="en-US" sz="4400" u="sng" dirty="0">
              <a:solidFill>
                <a:srgbClr val="6A737B"/>
              </a:solidFill>
              <a:effectLst>
                <a:outerShdw blurRad="38100" dist="38100" dir="2700000" algn="tl">
                  <a:srgbClr val="000000">
                    <a:alpha val="43137"/>
                  </a:srgbClr>
                </a:outerShdw>
              </a:effectLst>
              <a:latin typeface="Franklin Gothic Demi" panose="020B0703020102020204" pitchFamily="34" charset="0"/>
            </a:endParaRPr>
          </a:p>
        </p:txBody>
      </p:sp>
      <p:sp>
        <p:nvSpPr>
          <p:cNvPr id="3" name="Content Placeholder 2"/>
          <p:cNvSpPr>
            <a:spLocks noGrp="1"/>
          </p:cNvSpPr>
          <p:nvPr>
            <p:ph idx="1"/>
          </p:nvPr>
        </p:nvSpPr>
        <p:spPr>
          <a:xfrm>
            <a:off x="451503" y="1752600"/>
            <a:ext cx="8610600" cy="5029200"/>
          </a:xfrm>
        </p:spPr>
        <p:txBody>
          <a:bodyPr>
            <a:normAutofit/>
          </a:bodyPr>
          <a:lstStyle/>
          <a:p>
            <a:pPr>
              <a:buFont typeface="Wingdings" pitchFamily="2" charset="2"/>
              <a:buChar char="v"/>
            </a:pPr>
            <a:r>
              <a:rPr lang="en-CA" sz="2800" dirty="0">
                <a:latin typeface="Georgia" pitchFamily="18" charset="0"/>
              </a:rPr>
              <a:t>Begin each </a:t>
            </a:r>
            <a:r>
              <a:rPr lang="en-CA" sz="2800" dirty="0" smtClean="0">
                <a:latin typeface="Georgia" pitchFamily="18" charset="0"/>
              </a:rPr>
              <a:t>bullet </a:t>
            </a:r>
            <a:r>
              <a:rPr lang="en-CA" sz="2800" dirty="0">
                <a:latin typeface="Georgia" pitchFamily="18" charset="0"/>
              </a:rPr>
              <a:t>with an action verb </a:t>
            </a:r>
          </a:p>
          <a:p>
            <a:pPr>
              <a:buFont typeface="Wingdings" pitchFamily="2" charset="2"/>
              <a:buChar char="v"/>
            </a:pPr>
            <a:r>
              <a:rPr lang="en-CA" sz="2800" dirty="0" smtClean="0">
                <a:latin typeface="Georgia" pitchFamily="18" charset="0"/>
              </a:rPr>
              <a:t>Specific detail will be determined by the relevance to the job you are applying for (targeting)</a:t>
            </a:r>
          </a:p>
          <a:p>
            <a:pPr>
              <a:buFont typeface="Wingdings" pitchFamily="2" charset="2"/>
              <a:buChar char="v"/>
            </a:pPr>
            <a:r>
              <a:rPr lang="en-CA" sz="2800" dirty="0" smtClean="0">
                <a:latin typeface="Georgia" pitchFamily="18" charset="0"/>
              </a:rPr>
              <a:t>If promoted within the company list each job title you have held</a:t>
            </a:r>
          </a:p>
          <a:p>
            <a:pPr>
              <a:buFont typeface="Wingdings" pitchFamily="2" charset="2"/>
              <a:buChar char="v"/>
            </a:pPr>
            <a:r>
              <a:rPr lang="en-CA" sz="2800" dirty="0">
                <a:latin typeface="Georgia" pitchFamily="18" charset="0"/>
              </a:rPr>
              <a:t>Do not use words such as “</a:t>
            </a:r>
            <a:r>
              <a:rPr lang="en-CA" sz="2800" dirty="0" smtClean="0">
                <a:latin typeface="Georgia" pitchFamily="18" charset="0"/>
              </a:rPr>
              <a:t>my” and/or </a:t>
            </a:r>
            <a:r>
              <a:rPr lang="en-CA" sz="2800" dirty="0">
                <a:latin typeface="Georgia" pitchFamily="18" charset="0"/>
              </a:rPr>
              <a:t>“I”</a:t>
            </a:r>
            <a:endParaRPr lang="en-US" sz="2800" dirty="0">
              <a:latin typeface="Georgia" pitchFamily="18" charset="0"/>
            </a:endParaRPr>
          </a:p>
          <a:p>
            <a:pPr>
              <a:buFont typeface="Wingdings" pitchFamily="2" charset="2"/>
              <a:buChar char="v"/>
            </a:pPr>
            <a:r>
              <a:rPr lang="en-CA" sz="2800" dirty="0" smtClean="0">
                <a:latin typeface="Georgia" pitchFamily="18" charset="0"/>
              </a:rPr>
              <a:t>Prioritize your skills as they relate to the desired position </a:t>
            </a:r>
          </a:p>
          <a:p>
            <a:pPr>
              <a:buFont typeface="Wingdings" pitchFamily="2" charset="2"/>
              <a:buChar char="v"/>
            </a:pPr>
            <a:r>
              <a:rPr lang="en-CA" sz="2800" dirty="0" smtClean="0">
                <a:latin typeface="Georgia" pitchFamily="18" charset="0"/>
              </a:rPr>
              <a:t>If your work is not directly related, emphasize transferable skills or your accomplishments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5" name="Picture 4"/>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756803" y="6477000"/>
            <a:ext cx="4178808" cy="258217"/>
          </a:xfrm>
          <a:prstGeom prst="rect">
            <a:avLst/>
          </a:prstGeom>
        </p:spPr>
      </p:pic>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sp>
        <p:nvSpPr>
          <p:cNvPr id="2" name="Rectangle 1"/>
          <p:cNvSpPr/>
          <p:nvPr/>
        </p:nvSpPr>
        <p:spPr>
          <a:xfrm>
            <a:off x="1066800" y="1905000"/>
            <a:ext cx="7391400" cy="2554545"/>
          </a:xfrm>
          <a:prstGeom prst="rect">
            <a:avLst/>
          </a:prstGeom>
        </p:spPr>
        <p:txBody>
          <a:bodyPr wrap="square">
            <a:spAutoFit/>
          </a:bodyPr>
          <a:lstStyle/>
          <a:p>
            <a:pPr algn="ctr"/>
            <a:r>
              <a:rPr lang="en-US" sz="8000" dirty="0" smtClean="0">
                <a:ln w="0"/>
                <a:solidFill>
                  <a:srgbClr val="6A737B"/>
                </a:solidFill>
                <a:latin typeface="Franklin Gothic Demi" panose="020B0703020102020204" pitchFamily="34" charset="0"/>
              </a:rPr>
              <a:t>GENERAL GUIDELINES</a:t>
            </a:r>
            <a:endParaRPr lang="en-US" sz="8000" dirty="0">
              <a:ln w="0"/>
              <a:solidFill>
                <a:srgbClr val="6A737B"/>
              </a:solidFill>
              <a:latin typeface="Franklin Gothic Demi" panose="020B0703020102020204" pitchFamily="34" charset="0"/>
            </a:endParaRPr>
          </a:p>
        </p:txBody>
      </p:sp>
      <p:pic>
        <p:nvPicPr>
          <p:cNvPr id="4" name="Picture 3"/>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990600"/>
            <a:ext cx="8229600" cy="1143000"/>
          </a:xfrm>
        </p:spPr>
        <p:txBody>
          <a:bodyPr>
            <a:noAutofit/>
          </a:bodyPr>
          <a:lstStyle/>
          <a:p>
            <a:pPr algn="ctr"/>
            <a:r>
              <a:rPr lang="en-US" sz="4400" u="sng" dirty="0" smtClean="0">
                <a:solidFill>
                  <a:srgbClr val="6A737B"/>
                </a:solidFill>
                <a:latin typeface="Franklin Gothic Demi" panose="020B0703020102020204" pitchFamily="34" charset="0"/>
              </a:rPr>
              <a:t>Transferable or </a:t>
            </a:r>
            <a:br>
              <a:rPr lang="en-US" sz="4400" u="sng" dirty="0" smtClean="0">
                <a:solidFill>
                  <a:srgbClr val="6A737B"/>
                </a:solidFill>
                <a:latin typeface="Franklin Gothic Demi" panose="020B0703020102020204" pitchFamily="34" charset="0"/>
              </a:rPr>
            </a:br>
            <a:r>
              <a:rPr lang="en-US" sz="4400" u="sng" dirty="0" smtClean="0">
                <a:solidFill>
                  <a:srgbClr val="6A737B"/>
                </a:solidFill>
                <a:latin typeface="Franklin Gothic Demi" panose="020B0703020102020204" pitchFamily="34" charset="0"/>
              </a:rPr>
              <a:t>Substitute Skills</a:t>
            </a:r>
            <a:endParaRPr lang="en-US" sz="4400" u="sng" dirty="0">
              <a:solidFill>
                <a:srgbClr val="6A737B"/>
              </a:solidFill>
              <a:latin typeface="Franklin Gothic Demi" panose="020B0703020102020204" pitchFamily="34" charset="0"/>
            </a:endParaRPr>
          </a:p>
        </p:txBody>
      </p:sp>
      <p:sp>
        <p:nvSpPr>
          <p:cNvPr id="2" name="Content Placeholder 1"/>
          <p:cNvSpPr>
            <a:spLocks noGrp="1"/>
          </p:cNvSpPr>
          <p:nvPr>
            <p:ph idx="1"/>
          </p:nvPr>
        </p:nvSpPr>
        <p:spPr>
          <a:xfrm>
            <a:off x="457200" y="2209800"/>
            <a:ext cx="8229600" cy="4800600"/>
          </a:xfrm>
        </p:spPr>
        <p:txBody>
          <a:bodyPr>
            <a:normAutofit lnSpcReduction="10000"/>
          </a:bodyPr>
          <a:lstStyle/>
          <a:p>
            <a:pPr>
              <a:buFont typeface="Wingdings" pitchFamily="2" charset="2"/>
              <a:buChar char="v"/>
            </a:pPr>
            <a:r>
              <a:rPr lang="en-US" sz="2400" dirty="0" smtClean="0">
                <a:latin typeface="Georgia" pitchFamily="18" charset="0"/>
              </a:rPr>
              <a:t>If you don’t have one of the requirements, offer a substitute….</a:t>
            </a:r>
          </a:p>
          <a:p>
            <a:pPr marL="109728" indent="0">
              <a:buNone/>
            </a:pPr>
            <a:r>
              <a:rPr lang="en-US" sz="2400" u="sng" dirty="0" smtClean="0">
                <a:solidFill>
                  <a:schemeClr val="accent1">
                    <a:lumMod val="75000"/>
                  </a:schemeClr>
                </a:solidFill>
                <a:effectLst>
                  <a:outerShdw blurRad="38100" dist="38100" dir="2700000" algn="tl">
                    <a:srgbClr val="000000">
                      <a:alpha val="43137"/>
                    </a:srgbClr>
                  </a:outerShdw>
                </a:effectLst>
                <a:latin typeface="Georgia" pitchFamily="18" charset="0"/>
              </a:rPr>
              <a:t>They want  …</a:t>
            </a:r>
            <a:r>
              <a:rPr lang="en-US" sz="2400" dirty="0" smtClean="0">
                <a:solidFill>
                  <a:schemeClr val="accent1">
                    <a:lumMod val="75000"/>
                  </a:schemeClr>
                </a:solidFill>
                <a:effectLst>
                  <a:outerShdw blurRad="38100" dist="38100" dir="2700000" algn="tl">
                    <a:srgbClr val="000000">
                      <a:alpha val="43137"/>
                    </a:srgbClr>
                  </a:outerShdw>
                </a:effectLst>
                <a:latin typeface="Georgia" pitchFamily="18" charset="0"/>
              </a:rPr>
              <a:t>		 	</a:t>
            </a:r>
            <a:r>
              <a:rPr lang="en-US" sz="2400" u="sng" dirty="0" smtClean="0">
                <a:solidFill>
                  <a:schemeClr val="accent1">
                    <a:lumMod val="75000"/>
                  </a:schemeClr>
                </a:solidFill>
                <a:effectLst>
                  <a:outerShdw blurRad="38100" dist="38100" dir="2700000" algn="tl">
                    <a:srgbClr val="000000">
                      <a:alpha val="43137"/>
                    </a:srgbClr>
                  </a:outerShdw>
                </a:effectLst>
                <a:latin typeface="Georgia" pitchFamily="18" charset="0"/>
              </a:rPr>
              <a:t>I have …</a:t>
            </a:r>
          </a:p>
          <a:p>
            <a:pPr marL="109728" indent="0">
              <a:buNone/>
            </a:pPr>
            <a:r>
              <a:rPr lang="en-US" sz="2400" dirty="0" smtClean="0">
                <a:latin typeface="Georgia" pitchFamily="18" charset="0"/>
              </a:rPr>
              <a:t>Sales				      	Fundraising</a:t>
            </a:r>
          </a:p>
          <a:p>
            <a:pPr marL="109728" indent="0">
              <a:buNone/>
            </a:pPr>
            <a:r>
              <a:rPr lang="en-US" sz="2400" dirty="0" smtClean="0">
                <a:latin typeface="Georgia" pitchFamily="18" charset="0"/>
              </a:rPr>
              <a:t>Interior Design                   		Decorating Projects</a:t>
            </a:r>
          </a:p>
          <a:p>
            <a:pPr marL="109728" indent="0">
              <a:buNone/>
            </a:pPr>
            <a:r>
              <a:rPr lang="en-US" sz="2400" dirty="0" smtClean="0">
                <a:latin typeface="Georgia" pitchFamily="18" charset="0"/>
              </a:rPr>
              <a:t>Public Speaking                 		Presentations</a:t>
            </a:r>
          </a:p>
          <a:p>
            <a:pPr marL="109728" indent="0">
              <a:buNone/>
            </a:pPr>
            <a:r>
              <a:rPr lang="en-US" sz="2400" dirty="0" smtClean="0">
                <a:latin typeface="Georgia" pitchFamily="18" charset="0"/>
              </a:rPr>
              <a:t>Banking experience </a:t>
            </a:r>
            <a:r>
              <a:rPr lang="en-US" sz="2400" dirty="0">
                <a:latin typeface="Georgia" pitchFamily="18" charset="0"/>
              </a:rPr>
              <a:t> </a:t>
            </a:r>
            <a:r>
              <a:rPr lang="en-US" sz="2400" dirty="0" smtClean="0">
                <a:latin typeface="Georgia" pitchFamily="18" charset="0"/>
              </a:rPr>
              <a:t>         		Fast Food experience</a:t>
            </a:r>
          </a:p>
          <a:p>
            <a:pPr marL="109728" indent="0">
              <a:buNone/>
            </a:pPr>
            <a:r>
              <a:rPr lang="en-US" sz="2400" dirty="0" smtClean="0">
                <a:latin typeface="Georgia" pitchFamily="18" charset="0"/>
              </a:rPr>
              <a:t>Quicken Bookkeeping        		Quick Books</a:t>
            </a:r>
          </a:p>
          <a:p>
            <a:pPr marL="109728" indent="0">
              <a:buNone/>
            </a:pPr>
            <a:endParaRPr lang="en-US" sz="2400" dirty="0">
              <a:latin typeface="Georgia" pitchFamily="18" charset="0"/>
            </a:endParaRPr>
          </a:p>
          <a:p>
            <a:pPr marL="109728" indent="0">
              <a:buNone/>
            </a:pPr>
            <a:r>
              <a:rPr lang="en-US" sz="2400" dirty="0" smtClean="0">
                <a:latin typeface="Georgia" pitchFamily="18" charset="0"/>
              </a:rPr>
              <a:t>Reach into those other area of your life to find the substitute or transferable skills: school, hobbies, and volunteering, sports, home projects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4053110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sp>
        <p:nvSpPr>
          <p:cNvPr id="2" name="Rectangle 1"/>
          <p:cNvSpPr/>
          <p:nvPr/>
        </p:nvSpPr>
        <p:spPr>
          <a:xfrm>
            <a:off x="1295400" y="2286000"/>
            <a:ext cx="6344429" cy="1569660"/>
          </a:xfrm>
          <a:prstGeom prst="rect">
            <a:avLst/>
          </a:prstGeom>
        </p:spPr>
        <p:txBody>
          <a:bodyPr wrap="none">
            <a:spAutoFit/>
          </a:bodyPr>
          <a:lstStyle/>
          <a:p>
            <a:pPr algn="ctr"/>
            <a:r>
              <a:rPr lang="en-US" sz="9600" dirty="0" smtClean="0">
                <a:ln w="0"/>
                <a:solidFill>
                  <a:srgbClr val="6A737B"/>
                </a:solidFill>
                <a:latin typeface="Franklin Gothic Demi Cond" panose="020B0706030402020204" pitchFamily="34" charset="0"/>
              </a:rPr>
              <a:t>Cover Letters</a:t>
            </a:r>
            <a:endParaRPr lang="en-US" sz="9600" dirty="0">
              <a:ln w="0"/>
              <a:solidFill>
                <a:srgbClr val="6A737B"/>
              </a:solidFill>
              <a:latin typeface="Franklin Gothic Demi Cond" panose="020B0706030402020204" pitchFamily="34" charset="0"/>
            </a:endParaRPr>
          </a:p>
        </p:txBody>
      </p:sp>
      <p:pic>
        <p:nvPicPr>
          <p:cNvPr id="4" name="Picture 3"/>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880981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1651520"/>
            <a:ext cx="5486400" cy="457200"/>
          </a:xfrm>
        </p:spPr>
        <p:txBody>
          <a:bodyPr>
            <a:normAutofit fontScale="90000"/>
          </a:bodyPr>
          <a:lstStyle/>
          <a:p>
            <a:pPr algn="ctr"/>
            <a:r>
              <a:rPr lang="en-US" sz="4400" u="sng" dirty="0" smtClean="0">
                <a:solidFill>
                  <a:srgbClr val="6A737B"/>
                </a:solidFill>
                <a:latin typeface="Franklin Gothic Demi" panose="020B0703020102020204" pitchFamily="34" charset="0"/>
              </a:rPr>
              <a:t>AIDA…</a:t>
            </a:r>
            <a:endParaRPr lang="en-US" sz="4400" u="sng" dirty="0">
              <a:solidFill>
                <a:srgbClr val="6A737B"/>
              </a:solidFill>
              <a:latin typeface="Franklin Gothic Demi" panose="020B0703020102020204" pitchFamily="34" charset="0"/>
            </a:endParaRPr>
          </a:p>
        </p:txBody>
      </p:sp>
      <p:sp>
        <p:nvSpPr>
          <p:cNvPr id="2" name="Content Placeholder 1"/>
          <p:cNvSpPr>
            <a:spLocks noGrp="1"/>
          </p:cNvSpPr>
          <p:nvPr>
            <p:ph idx="1"/>
          </p:nvPr>
        </p:nvSpPr>
        <p:spPr>
          <a:xfrm>
            <a:off x="381000" y="2514600"/>
            <a:ext cx="8229600" cy="3700272"/>
          </a:xfrm>
        </p:spPr>
        <p:txBody>
          <a:bodyPr>
            <a:normAutofit lnSpcReduction="10000"/>
          </a:bodyPr>
          <a:lstStyle/>
          <a:p>
            <a:pPr>
              <a:buFont typeface="Wingdings" pitchFamily="2" charset="2"/>
              <a:buChar char="v"/>
            </a:pPr>
            <a:r>
              <a:rPr lang="en-US" sz="2400" b="1" dirty="0" smtClean="0">
                <a:solidFill>
                  <a:schemeClr val="accent1">
                    <a:lumMod val="50000"/>
                  </a:schemeClr>
                </a:solidFill>
                <a:latin typeface="Georgia" pitchFamily="18" charset="0"/>
              </a:rPr>
              <a:t>Attention</a:t>
            </a:r>
            <a:r>
              <a:rPr lang="en-US" sz="2400" dirty="0" smtClean="0">
                <a:latin typeface="Georgia" pitchFamily="18" charset="0"/>
              </a:rPr>
              <a:t>- Grab their attention by telling why you are submitting your resume</a:t>
            </a:r>
          </a:p>
          <a:p>
            <a:pPr>
              <a:buFont typeface="Wingdings" pitchFamily="2" charset="2"/>
              <a:buChar char="v"/>
            </a:pPr>
            <a:endParaRPr lang="en-US" sz="2400" dirty="0" smtClean="0">
              <a:latin typeface="Georgia" pitchFamily="18" charset="0"/>
            </a:endParaRPr>
          </a:p>
          <a:p>
            <a:pPr>
              <a:buFont typeface="Wingdings" pitchFamily="2" charset="2"/>
              <a:buChar char="v"/>
            </a:pPr>
            <a:r>
              <a:rPr lang="en-US" sz="2400" b="1" dirty="0" smtClean="0">
                <a:solidFill>
                  <a:schemeClr val="accent1">
                    <a:lumMod val="50000"/>
                  </a:schemeClr>
                </a:solidFill>
                <a:latin typeface="Georgia" pitchFamily="18" charset="0"/>
              </a:rPr>
              <a:t>Interest</a:t>
            </a:r>
            <a:r>
              <a:rPr lang="en-US" sz="2400" dirty="0" smtClean="0">
                <a:latin typeface="Georgia" pitchFamily="18" charset="0"/>
              </a:rPr>
              <a:t>- Rouse their interest by explaining what makes you the best choice</a:t>
            </a:r>
          </a:p>
          <a:p>
            <a:pPr>
              <a:buFont typeface="Wingdings" pitchFamily="2" charset="2"/>
              <a:buChar char="v"/>
            </a:pPr>
            <a:endParaRPr lang="en-US" sz="2400" dirty="0" smtClean="0">
              <a:latin typeface="Georgia" pitchFamily="18" charset="0"/>
            </a:endParaRPr>
          </a:p>
          <a:p>
            <a:pPr>
              <a:buFont typeface="Wingdings" pitchFamily="2" charset="2"/>
              <a:buChar char="v"/>
            </a:pPr>
            <a:r>
              <a:rPr lang="en-US" sz="2400" b="1" dirty="0" smtClean="0">
                <a:solidFill>
                  <a:schemeClr val="accent1">
                    <a:lumMod val="50000"/>
                  </a:schemeClr>
                </a:solidFill>
                <a:latin typeface="Georgia" pitchFamily="18" charset="0"/>
              </a:rPr>
              <a:t>Desire</a:t>
            </a:r>
            <a:r>
              <a:rPr lang="en-US" sz="2400" dirty="0" smtClean="0">
                <a:latin typeface="Georgia" pitchFamily="18" charset="0"/>
              </a:rPr>
              <a:t>- Create a desire to want to meet you</a:t>
            </a:r>
          </a:p>
          <a:p>
            <a:pPr>
              <a:buFont typeface="Wingdings" pitchFamily="2" charset="2"/>
              <a:buChar char="v"/>
            </a:pPr>
            <a:endParaRPr lang="en-US" sz="2400" dirty="0" smtClean="0">
              <a:latin typeface="Georgia" pitchFamily="18" charset="0"/>
            </a:endParaRPr>
          </a:p>
          <a:p>
            <a:pPr>
              <a:buFont typeface="Wingdings" pitchFamily="2" charset="2"/>
              <a:buChar char="v"/>
            </a:pPr>
            <a:r>
              <a:rPr lang="en-US" sz="2400" b="1" dirty="0" smtClean="0">
                <a:solidFill>
                  <a:schemeClr val="accent1">
                    <a:lumMod val="50000"/>
                  </a:schemeClr>
                </a:solidFill>
                <a:latin typeface="Georgia" pitchFamily="18" charset="0"/>
              </a:rPr>
              <a:t>Action</a:t>
            </a:r>
            <a:r>
              <a:rPr lang="en-US" sz="2400" dirty="0" smtClean="0">
                <a:latin typeface="Georgia" pitchFamily="18" charset="0"/>
              </a:rPr>
              <a:t>- Ask for an interview</a:t>
            </a:r>
            <a:endParaRPr lang="en-US" sz="2400" dirty="0">
              <a:latin typeface="Georgia"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5" name="Picture 4"/>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8277575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288368"/>
            <a:ext cx="8229600" cy="487362"/>
          </a:xfrm>
        </p:spPr>
        <p:txBody>
          <a:bodyPr>
            <a:noAutofit/>
          </a:bodyPr>
          <a:lstStyle/>
          <a:p>
            <a:pPr algn="ctr"/>
            <a:r>
              <a:rPr lang="en-US" sz="4400" u="sng" dirty="0" smtClean="0">
                <a:solidFill>
                  <a:srgbClr val="6A737B"/>
                </a:solidFill>
                <a:effectLst/>
                <a:latin typeface="Franklin Gothic Demi" panose="020B0703020102020204" pitchFamily="34" charset="0"/>
              </a:rPr>
              <a:t>Sample Letter using AIDA</a:t>
            </a:r>
            <a:endParaRPr lang="en-US" sz="4400" u="sng" dirty="0">
              <a:solidFill>
                <a:srgbClr val="6A737B"/>
              </a:solidFill>
              <a:effectLst/>
              <a:latin typeface="Franklin Gothic Demi" panose="020B0703020102020204" pitchFamily="34" charset="0"/>
            </a:endParaRPr>
          </a:p>
        </p:txBody>
      </p:sp>
      <p:sp>
        <p:nvSpPr>
          <p:cNvPr id="5" name="Content Placeholder 1"/>
          <p:cNvSpPr>
            <a:spLocks noGrp="1"/>
          </p:cNvSpPr>
          <p:nvPr>
            <p:ph idx="1"/>
          </p:nvPr>
        </p:nvSpPr>
        <p:spPr>
          <a:xfrm>
            <a:off x="457200" y="1828800"/>
            <a:ext cx="8229600" cy="4876800"/>
          </a:xfrm>
        </p:spPr>
        <p:txBody>
          <a:bodyPr>
            <a:normAutofit lnSpcReduction="10000"/>
          </a:bodyPr>
          <a:lstStyle/>
          <a:p>
            <a:pPr marL="0" indent="0" algn="ctr">
              <a:buNone/>
            </a:pPr>
            <a:r>
              <a:rPr lang="en-US" sz="1200" b="1" dirty="0" smtClean="0"/>
              <a:t>Jacob </a:t>
            </a:r>
            <a:r>
              <a:rPr lang="en-US" sz="1200" b="1" dirty="0"/>
              <a:t>Jenkins</a:t>
            </a:r>
          </a:p>
          <a:p>
            <a:pPr marL="0" indent="0" algn="ctr">
              <a:buNone/>
            </a:pPr>
            <a:r>
              <a:rPr lang="en-US" sz="1200" dirty="0"/>
              <a:t>Des Moines, Iowa 12345</a:t>
            </a:r>
          </a:p>
          <a:p>
            <a:pPr marL="0" indent="0" algn="ctr">
              <a:buNone/>
            </a:pPr>
            <a:r>
              <a:rPr lang="en-US" sz="1200" u="sng" dirty="0">
                <a:hlinkClick r:id="rId3"/>
              </a:rPr>
              <a:t>jjenkins@aol.com</a:t>
            </a:r>
            <a:endParaRPr lang="en-US" sz="1200" dirty="0"/>
          </a:p>
          <a:p>
            <a:pPr marL="0" indent="0" algn="ctr">
              <a:buNone/>
            </a:pPr>
            <a:r>
              <a:rPr lang="en-US" sz="1200" dirty="0"/>
              <a:t>(123) 456-7899</a:t>
            </a:r>
          </a:p>
          <a:p>
            <a:pPr marL="0" indent="0">
              <a:buNone/>
            </a:pPr>
            <a:endParaRPr lang="en-US" sz="1200" dirty="0" smtClean="0"/>
          </a:p>
          <a:p>
            <a:pPr marL="0" indent="0" algn="r">
              <a:buNone/>
            </a:pPr>
            <a:r>
              <a:rPr lang="en-US" sz="1200" dirty="0" smtClean="0"/>
              <a:t>May 16, 2017</a:t>
            </a:r>
          </a:p>
          <a:p>
            <a:pPr marL="0" indent="0">
              <a:buNone/>
            </a:pPr>
            <a:endParaRPr lang="en-US" sz="1200" dirty="0" smtClean="0"/>
          </a:p>
          <a:p>
            <a:pPr marL="0" indent="0">
              <a:buNone/>
            </a:pPr>
            <a:r>
              <a:rPr lang="en-US" sz="1200" dirty="0" smtClean="0"/>
              <a:t>Dear </a:t>
            </a:r>
            <a:r>
              <a:rPr lang="en-US" sz="1200" dirty="0"/>
              <a:t>Mr. </a:t>
            </a:r>
            <a:r>
              <a:rPr lang="en-US" sz="1200" dirty="0" err="1"/>
              <a:t>Rosco</a:t>
            </a:r>
            <a:r>
              <a:rPr lang="en-US" sz="1200" dirty="0"/>
              <a:t> Sweeney</a:t>
            </a:r>
            <a:r>
              <a:rPr lang="en-US" sz="1200" dirty="0" smtClean="0"/>
              <a:t>:</a:t>
            </a:r>
          </a:p>
          <a:p>
            <a:pPr marL="0" indent="0">
              <a:buNone/>
            </a:pPr>
            <a:endParaRPr lang="en-US" sz="1200" dirty="0"/>
          </a:p>
          <a:p>
            <a:pPr marL="0" indent="0">
              <a:buNone/>
            </a:pPr>
            <a:r>
              <a:rPr lang="en-US" sz="1200" dirty="0"/>
              <a:t>I am enclosing my resume in response to your advertisement for the position of Shipping/Receiving Clerk.</a:t>
            </a:r>
          </a:p>
          <a:p>
            <a:pPr marL="0" indent="0">
              <a:buNone/>
            </a:pPr>
            <a:r>
              <a:rPr lang="en-US" sz="1200" dirty="0"/>
              <a:t> </a:t>
            </a:r>
          </a:p>
          <a:p>
            <a:pPr marL="0" indent="0">
              <a:buNone/>
            </a:pPr>
            <a:r>
              <a:rPr lang="en-US" sz="1200" dirty="0"/>
              <a:t>You will note from my resume that I have an extensive background in shipping/receiving including such detailed duties as record keeping, bills of lading, processing claims on damages and shortages, routing, comparison of quantities and order verification as well as use of equipment associated with shipping and receiving.</a:t>
            </a:r>
          </a:p>
          <a:p>
            <a:pPr marL="0" indent="0">
              <a:buNone/>
            </a:pPr>
            <a:endParaRPr lang="en-US" sz="1200" dirty="0"/>
          </a:p>
          <a:p>
            <a:pPr marL="0" indent="0">
              <a:buNone/>
            </a:pPr>
            <a:r>
              <a:rPr lang="en-US" sz="1200" dirty="0"/>
              <a:t>I feel that my experience could be an asset to your company.  </a:t>
            </a:r>
          </a:p>
          <a:p>
            <a:pPr marL="0" indent="0">
              <a:buNone/>
            </a:pPr>
            <a:endParaRPr lang="en-US" sz="1200" dirty="0"/>
          </a:p>
          <a:p>
            <a:pPr marL="0" indent="0">
              <a:buNone/>
            </a:pPr>
            <a:r>
              <a:rPr lang="en-US" sz="1200" dirty="0"/>
              <a:t>I look forward to talking with you regarding my qualifications and </a:t>
            </a:r>
            <a:r>
              <a:rPr lang="en-US" sz="1200" dirty="0" smtClean="0"/>
              <a:t>to </a:t>
            </a:r>
            <a:r>
              <a:rPr lang="en-US" sz="1200" dirty="0"/>
              <a:t>arrange an </a:t>
            </a:r>
            <a:r>
              <a:rPr lang="en-US" sz="1200" dirty="0" smtClean="0"/>
              <a:t>interview to if we are a right fit  for the  company.</a:t>
            </a:r>
            <a:endParaRPr lang="en-US" sz="1200" dirty="0"/>
          </a:p>
          <a:p>
            <a:pPr marL="0" indent="0">
              <a:buNone/>
            </a:pPr>
            <a:endParaRPr lang="en-US" sz="1200" dirty="0"/>
          </a:p>
          <a:p>
            <a:pPr marL="0" indent="0">
              <a:buNone/>
            </a:pPr>
            <a:r>
              <a:rPr lang="en-US" sz="1200" dirty="0"/>
              <a:t>Sincerely</a:t>
            </a:r>
            <a:r>
              <a:rPr lang="en-US" sz="1200" dirty="0" smtClean="0"/>
              <a:t>,</a:t>
            </a:r>
          </a:p>
          <a:p>
            <a:pPr marL="0" indent="0">
              <a:buNone/>
            </a:pPr>
            <a:endParaRPr lang="en-US" sz="1200" dirty="0"/>
          </a:p>
          <a:p>
            <a:pPr marL="0" indent="0">
              <a:buNone/>
            </a:pPr>
            <a:r>
              <a:rPr lang="en-US" sz="1200" dirty="0" smtClean="0"/>
              <a:t>Jacob Jenkins</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6" name="Picture 5"/>
          <p:cNvPicPr>
            <a:picLocks noChangeAspect="1"/>
          </p:cNvPicPr>
          <p:nvPr/>
        </p:nvPicPr>
        <p:blipFill>
          <a:blip r:embed="rId5">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0244414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sp>
        <p:nvSpPr>
          <p:cNvPr id="2" name="Rectangle 1"/>
          <p:cNvSpPr/>
          <p:nvPr/>
        </p:nvSpPr>
        <p:spPr>
          <a:xfrm>
            <a:off x="1371600" y="2209800"/>
            <a:ext cx="6533071" cy="1862048"/>
          </a:xfrm>
          <a:prstGeom prst="rect">
            <a:avLst/>
          </a:prstGeom>
        </p:spPr>
        <p:txBody>
          <a:bodyPr wrap="none">
            <a:spAutoFit/>
          </a:bodyPr>
          <a:lstStyle/>
          <a:p>
            <a:pPr algn="ctr"/>
            <a:r>
              <a:rPr lang="en-US" sz="11500" dirty="0" smtClean="0">
                <a:ln w="0"/>
                <a:solidFill>
                  <a:srgbClr val="6A737B"/>
                </a:solidFill>
                <a:latin typeface="Franklin Gothic Demi Cond" panose="020B0706030402020204" pitchFamily="34" charset="0"/>
              </a:rPr>
              <a:t>References</a:t>
            </a:r>
            <a:endParaRPr lang="en-US" sz="11500" dirty="0">
              <a:ln w="0"/>
              <a:solidFill>
                <a:srgbClr val="6A737B"/>
              </a:solidFill>
              <a:latin typeface="Franklin Gothic Demi Cond" panose="020B0706030402020204" pitchFamily="34" charset="0"/>
            </a:endParaRPr>
          </a:p>
        </p:txBody>
      </p:sp>
      <p:pic>
        <p:nvPicPr>
          <p:cNvPr id="4" name="Picture 3"/>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70" y="1288368"/>
            <a:ext cx="8229600" cy="685800"/>
          </a:xfrm>
        </p:spPr>
        <p:txBody>
          <a:bodyPr>
            <a:noAutofit/>
          </a:bodyPr>
          <a:lstStyle/>
          <a:p>
            <a:pPr algn="ctr"/>
            <a:r>
              <a:rPr lang="en-US" sz="4400" b="1" dirty="0" smtClean="0">
                <a:solidFill>
                  <a:srgbClr val="6A737B"/>
                </a:solidFill>
                <a:latin typeface="Franklin Gothic Demi" panose="020B0703020102020204" pitchFamily="34" charset="0"/>
              </a:rPr>
              <a:t>Reference Sheet</a:t>
            </a:r>
            <a:endParaRPr lang="en-US" sz="4400" b="1" dirty="0">
              <a:solidFill>
                <a:srgbClr val="6A737B"/>
              </a:solidFill>
              <a:latin typeface="Franklin Gothic Demi" panose="020B0703020102020204" pitchFamily="34" charset="0"/>
            </a:endParaRPr>
          </a:p>
        </p:txBody>
      </p:sp>
      <p:sp>
        <p:nvSpPr>
          <p:cNvPr id="3" name="Content Placeholder 2"/>
          <p:cNvSpPr>
            <a:spLocks noGrp="1"/>
          </p:cNvSpPr>
          <p:nvPr>
            <p:ph idx="1"/>
          </p:nvPr>
        </p:nvSpPr>
        <p:spPr>
          <a:xfrm>
            <a:off x="238570" y="2133600"/>
            <a:ext cx="8534400" cy="5257800"/>
          </a:xfrm>
        </p:spPr>
        <p:txBody>
          <a:bodyPr>
            <a:normAutofit/>
          </a:bodyPr>
          <a:lstStyle/>
          <a:p>
            <a:pPr>
              <a:lnSpc>
                <a:spcPct val="90000"/>
              </a:lnSpc>
              <a:spcAft>
                <a:spcPts val="600"/>
              </a:spcAft>
              <a:buFont typeface="Wingdings" pitchFamily="2" charset="2"/>
              <a:buChar char="v"/>
            </a:pPr>
            <a:r>
              <a:rPr lang="en-US" altLang="en-US" sz="2400" dirty="0" smtClean="0">
                <a:latin typeface="Georgia" pitchFamily="18" charset="0"/>
              </a:rPr>
              <a:t>Reference Sheet is a separate document</a:t>
            </a:r>
          </a:p>
          <a:p>
            <a:pPr>
              <a:lnSpc>
                <a:spcPct val="90000"/>
              </a:lnSpc>
              <a:spcAft>
                <a:spcPts val="600"/>
              </a:spcAft>
              <a:buFont typeface="Wingdings" pitchFamily="2" charset="2"/>
              <a:buChar char="v"/>
            </a:pPr>
            <a:r>
              <a:rPr lang="en-US" altLang="en-US" sz="2400" dirty="0" smtClean="0">
                <a:latin typeface="Georgia" pitchFamily="18" charset="0"/>
              </a:rPr>
              <a:t>Do not include “References Available Upon Request” </a:t>
            </a:r>
          </a:p>
          <a:p>
            <a:pPr>
              <a:lnSpc>
                <a:spcPct val="90000"/>
              </a:lnSpc>
              <a:spcAft>
                <a:spcPts val="600"/>
              </a:spcAft>
              <a:buFont typeface="Wingdings" pitchFamily="2" charset="2"/>
              <a:buChar char="v"/>
            </a:pPr>
            <a:r>
              <a:rPr lang="en-US" altLang="en-US" sz="2400" dirty="0" smtClean="0">
                <a:latin typeface="Georgia" pitchFamily="18" charset="0"/>
              </a:rPr>
              <a:t>Choose </a:t>
            </a:r>
            <a:r>
              <a:rPr lang="en-US" altLang="en-US" sz="2400" b="1" dirty="0" smtClean="0">
                <a:latin typeface="Georgia" pitchFamily="18" charset="0"/>
              </a:rPr>
              <a:t>professional </a:t>
            </a:r>
            <a:r>
              <a:rPr lang="en-US" altLang="en-US" sz="2400" dirty="0" smtClean="0">
                <a:latin typeface="Georgia" pitchFamily="18" charset="0"/>
              </a:rPr>
              <a:t>rather than character references</a:t>
            </a:r>
          </a:p>
          <a:p>
            <a:pPr marL="393192" lvl="1" indent="0">
              <a:lnSpc>
                <a:spcPct val="90000"/>
              </a:lnSpc>
              <a:spcAft>
                <a:spcPts val="600"/>
              </a:spcAft>
              <a:buNone/>
            </a:pPr>
            <a:r>
              <a:rPr lang="en-US" altLang="en-US" sz="2400" dirty="0" smtClean="0">
                <a:latin typeface="Georgia" pitchFamily="18" charset="0"/>
              </a:rPr>
              <a:t>    Employers        Professors     Volunteer supervisors</a:t>
            </a:r>
          </a:p>
          <a:p>
            <a:pPr>
              <a:lnSpc>
                <a:spcPct val="90000"/>
              </a:lnSpc>
              <a:spcAft>
                <a:spcPts val="600"/>
              </a:spcAft>
              <a:buFont typeface="Wingdings" pitchFamily="2" charset="2"/>
              <a:buChar char="v"/>
            </a:pPr>
            <a:r>
              <a:rPr lang="en-US" altLang="en-US" sz="2400" dirty="0" smtClean="0">
                <a:latin typeface="Georgia" pitchFamily="18" charset="0"/>
              </a:rPr>
              <a:t>Include </a:t>
            </a:r>
            <a:r>
              <a:rPr lang="en-US" altLang="en-US" sz="2400" dirty="0">
                <a:latin typeface="Georgia" pitchFamily="18" charset="0"/>
              </a:rPr>
              <a:t>the names, addresses, phone number, and e–mail address of your references  </a:t>
            </a:r>
          </a:p>
          <a:p>
            <a:pPr>
              <a:lnSpc>
                <a:spcPct val="90000"/>
              </a:lnSpc>
              <a:spcAft>
                <a:spcPts val="600"/>
              </a:spcAft>
              <a:buFont typeface="Wingdings" pitchFamily="2" charset="2"/>
              <a:buChar char="v"/>
            </a:pPr>
            <a:r>
              <a:rPr lang="en-US" altLang="en-US" sz="2400" b="1" dirty="0">
                <a:latin typeface="Georgia" pitchFamily="18" charset="0"/>
              </a:rPr>
              <a:t>Always</a:t>
            </a:r>
            <a:r>
              <a:rPr lang="en-US" altLang="en-US" sz="2400" dirty="0">
                <a:latin typeface="Georgia" pitchFamily="18" charset="0"/>
              </a:rPr>
              <a:t> ask permission before you include any information on your reference sheet</a:t>
            </a:r>
          </a:p>
          <a:p>
            <a:pPr>
              <a:lnSpc>
                <a:spcPct val="90000"/>
              </a:lnSpc>
              <a:spcAft>
                <a:spcPts val="600"/>
              </a:spcAft>
              <a:buFont typeface="Wingdings" pitchFamily="2" charset="2"/>
              <a:buChar char="v"/>
            </a:pPr>
            <a:r>
              <a:rPr lang="en-US" altLang="en-US" sz="2400" dirty="0">
                <a:latin typeface="Georgia" pitchFamily="18" charset="0"/>
              </a:rPr>
              <a:t>Give your references a copy of your resume so they will be prepared to talk to employers</a:t>
            </a:r>
          </a:p>
          <a:p>
            <a:pPr>
              <a:lnSpc>
                <a:spcPct val="90000"/>
              </a:lnSpc>
              <a:buFont typeface="Wingdings" pitchFamily="2" charset="2"/>
              <a:buChar char="v"/>
            </a:pPr>
            <a:endParaRPr lang="en-US" altLang="en-US" sz="2400" dirty="0" smtClean="0">
              <a:latin typeface="Georgia" pitchFamily="18" charset="0"/>
            </a:endParaRPr>
          </a:p>
          <a:p>
            <a:endParaRPr lang="en-US" sz="2400" dirty="0">
              <a:latin typeface="Georgia"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5" name="Picture 4"/>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458200" cy="4648200"/>
          </a:xfrm>
        </p:spPr>
        <p:txBody>
          <a:bodyPr numCol="2">
            <a:normAutofit/>
          </a:bodyPr>
          <a:lstStyle/>
          <a:p>
            <a:pPr marL="109728" indent="0">
              <a:buNone/>
            </a:pPr>
            <a:endParaRPr lang="en-US" sz="1300" dirty="0"/>
          </a:p>
          <a:p>
            <a:pPr marL="109728" indent="0">
              <a:buNone/>
            </a:pPr>
            <a:endParaRPr lang="en-US" sz="1300" dirty="0" smtClean="0"/>
          </a:p>
          <a:p>
            <a:pPr marL="109728" indent="0">
              <a:buNone/>
            </a:pPr>
            <a:r>
              <a:rPr lang="en-US" sz="1300" u="sng" dirty="0" smtClean="0"/>
              <a:t>Professional References</a:t>
            </a:r>
          </a:p>
          <a:p>
            <a:pPr marL="0" indent="0">
              <a:buNone/>
            </a:pPr>
            <a:r>
              <a:rPr lang="en-US" sz="1300" dirty="0"/>
              <a:t>Julia Silvers, Administrative Manager</a:t>
            </a:r>
          </a:p>
          <a:p>
            <a:pPr marL="0" indent="0">
              <a:buNone/>
            </a:pPr>
            <a:r>
              <a:rPr lang="en-US" sz="1300" dirty="0"/>
              <a:t>Kent Products Inc</a:t>
            </a:r>
          </a:p>
          <a:p>
            <a:pPr marL="0" indent="0">
              <a:buNone/>
            </a:pPr>
            <a:r>
              <a:rPr lang="en-US" sz="1300" dirty="0"/>
              <a:t>San Antonio, Texas </a:t>
            </a:r>
          </a:p>
          <a:p>
            <a:pPr marL="0" indent="0">
              <a:buNone/>
            </a:pPr>
            <a:r>
              <a:rPr lang="en-US" sz="1300" dirty="0"/>
              <a:t>(111) 222-3333</a:t>
            </a:r>
          </a:p>
          <a:p>
            <a:pPr marL="0" indent="0">
              <a:buNone/>
            </a:pPr>
            <a:r>
              <a:rPr lang="en-US" sz="1300" u="sng" dirty="0">
                <a:hlinkClick r:id="rId3"/>
              </a:rPr>
              <a:t>jsilvers@kent.com</a:t>
            </a:r>
            <a:endParaRPr lang="en-US" sz="1300" dirty="0"/>
          </a:p>
          <a:p>
            <a:pPr marL="0" indent="0">
              <a:buNone/>
            </a:pPr>
            <a:r>
              <a:rPr lang="en-US" sz="1300" dirty="0"/>
              <a:t> </a:t>
            </a:r>
          </a:p>
          <a:p>
            <a:pPr marL="0" indent="0">
              <a:buNone/>
            </a:pPr>
            <a:r>
              <a:rPr lang="en-US" sz="1300" dirty="0"/>
              <a:t> </a:t>
            </a:r>
            <a:r>
              <a:rPr lang="en-US" sz="1300" dirty="0" smtClean="0"/>
              <a:t>Robert </a:t>
            </a:r>
            <a:r>
              <a:rPr lang="en-US" sz="1300" dirty="0"/>
              <a:t>Williams, Department Manager</a:t>
            </a:r>
          </a:p>
          <a:p>
            <a:pPr marL="0" indent="0">
              <a:buNone/>
            </a:pPr>
            <a:r>
              <a:rPr lang="en-US" sz="1300" dirty="0"/>
              <a:t>Spruce Electronics</a:t>
            </a:r>
          </a:p>
          <a:p>
            <a:pPr marL="0" indent="0">
              <a:buNone/>
            </a:pPr>
            <a:r>
              <a:rPr lang="en-US" sz="1300" dirty="0"/>
              <a:t>St Paul, Minnesota </a:t>
            </a:r>
          </a:p>
          <a:p>
            <a:pPr marL="0" indent="0">
              <a:buNone/>
            </a:pPr>
            <a:r>
              <a:rPr lang="en-US" sz="1300" dirty="0"/>
              <a:t>(123) 456-7899</a:t>
            </a:r>
          </a:p>
          <a:p>
            <a:pPr marL="0" indent="0">
              <a:buNone/>
            </a:pPr>
            <a:r>
              <a:rPr lang="en-US" sz="1300" u="sng" dirty="0">
                <a:hlinkClick r:id="rId4"/>
              </a:rPr>
              <a:t>RobertWilliams@Spruce.com</a:t>
            </a:r>
            <a:endParaRPr lang="en-US" sz="1300" dirty="0"/>
          </a:p>
          <a:p>
            <a:pPr marL="109728" indent="0">
              <a:buNone/>
            </a:pPr>
            <a:r>
              <a:rPr lang="en-US" sz="1300" dirty="0" smtClean="0"/>
              <a:t>			</a:t>
            </a:r>
            <a:endParaRPr lang="en-US" sz="1300" u="sng" dirty="0"/>
          </a:p>
          <a:p>
            <a:pPr marL="109728" indent="0">
              <a:buNone/>
            </a:pPr>
            <a:endParaRPr lang="en-US" sz="1300" u="sng" dirty="0" smtClean="0"/>
          </a:p>
          <a:p>
            <a:pPr marL="109728" indent="0">
              <a:buNone/>
            </a:pPr>
            <a:endParaRPr lang="en-US" sz="1300" u="sng" dirty="0"/>
          </a:p>
          <a:p>
            <a:pPr marL="109728" indent="0">
              <a:buNone/>
            </a:pPr>
            <a:endParaRPr lang="en-US" sz="1300" u="sng" dirty="0" smtClean="0"/>
          </a:p>
          <a:p>
            <a:pPr marL="109728" indent="0">
              <a:buNone/>
            </a:pPr>
            <a:endParaRPr lang="en-US" sz="1300" u="sng" dirty="0"/>
          </a:p>
          <a:p>
            <a:pPr marL="109728" indent="0">
              <a:buNone/>
            </a:pPr>
            <a:endParaRPr lang="en-US" sz="1300" u="sng" dirty="0" smtClean="0"/>
          </a:p>
          <a:p>
            <a:pPr marL="109728" indent="0">
              <a:buNone/>
            </a:pPr>
            <a:endParaRPr lang="en-US" sz="1300" u="sng" dirty="0"/>
          </a:p>
          <a:p>
            <a:pPr marL="109728" indent="0">
              <a:buNone/>
            </a:pPr>
            <a:r>
              <a:rPr lang="en-US" sz="1300" u="sng" dirty="0" smtClean="0"/>
              <a:t>Personal References</a:t>
            </a:r>
            <a:endParaRPr lang="en-US" sz="1300" u="sng" dirty="0"/>
          </a:p>
          <a:p>
            <a:pPr marL="0" indent="0">
              <a:buNone/>
            </a:pPr>
            <a:r>
              <a:rPr lang="en-US" sz="1300" dirty="0"/>
              <a:t>Joy Smith</a:t>
            </a:r>
            <a:endParaRPr lang="en-US" sz="1300" b="1" dirty="0"/>
          </a:p>
          <a:p>
            <a:pPr marL="0" indent="0">
              <a:buNone/>
            </a:pPr>
            <a:r>
              <a:rPr lang="en-US" sz="1300" dirty="0"/>
              <a:t>San Francisco, California</a:t>
            </a:r>
          </a:p>
          <a:p>
            <a:pPr marL="0" indent="0">
              <a:buNone/>
            </a:pPr>
            <a:r>
              <a:rPr lang="en-US" sz="1300" dirty="0"/>
              <a:t>(999) 987-6543</a:t>
            </a:r>
          </a:p>
          <a:p>
            <a:pPr marL="0" indent="0">
              <a:buNone/>
            </a:pPr>
            <a:r>
              <a:rPr lang="en-US" sz="1300" dirty="0"/>
              <a:t>Joy@Smith.com</a:t>
            </a:r>
          </a:p>
          <a:p>
            <a:pPr marL="0" indent="0">
              <a:buNone/>
            </a:pPr>
            <a:r>
              <a:rPr lang="en-US" sz="1300" dirty="0"/>
              <a:t> </a:t>
            </a:r>
          </a:p>
          <a:p>
            <a:pPr marL="0" indent="0">
              <a:buNone/>
            </a:pPr>
            <a:r>
              <a:rPr lang="en-US" sz="1300" dirty="0"/>
              <a:t>Jason </a:t>
            </a:r>
            <a:r>
              <a:rPr lang="en-US" sz="1300" dirty="0" err="1"/>
              <a:t>McMurphy</a:t>
            </a:r>
            <a:endParaRPr lang="en-US" sz="1300" dirty="0"/>
          </a:p>
          <a:p>
            <a:pPr marL="0" indent="0">
              <a:buNone/>
            </a:pPr>
            <a:r>
              <a:rPr lang="en-US" sz="1300" dirty="0"/>
              <a:t>Nashville, Tennessee</a:t>
            </a:r>
          </a:p>
          <a:p>
            <a:pPr marL="0" indent="0">
              <a:buNone/>
            </a:pPr>
            <a:r>
              <a:rPr lang="en-US" sz="1300" dirty="0"/>
              <a:t>(234) 456-7899</a:t>
            </a:r>
          </a:p>
          <a:p>
            <a:pPr marL="0" indent="0">
              <a:buNone/>
            </a:pPr>
            <a:r>
              <a:rPr lang="en-US" sz="1300" u="sng" dirty="0">
                <a:hlinkClick r:id="rId5"/>
              </a:rPr>
              <a:t>Jason@McMurphy.com</a:t>
            </a:r>
            <a:endParaRPr lang="en-US" sz="1300" dirty="0"/>
          </a:p>
          <a:p>
            <a:pPr marL="109728" indent="0">
              <a:buNone/>
            </a:pPr>
            <a:endParaRPr lang="en-US" sz="1600"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4" name="Picture 3"/>
          <p:cNvPicPr>
            <a:picLocks noChangeAspect="1"/>
          </p:cNvPicPr>
          <p:nvPr/>
        </p:nvPicPr>
        <p:blipFill>
          <a:blip r:embed="rId7">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5" name="TextBox 4"/>
          <p:cNvSpPr txBox="1"/>
          <p:nvPr/>
        </p:nvSpPr>
        <p:spPr>
          <a:xfrm>
            <a:off x="2655134" y="1476017"/>
            <a:ext cx="4062331" cy="646331"/>
          </a:xfrm>
          <a:prstGeom prst="rect">
            <a:avLst/>
          </a:prstGeom>
          <a:noFill/>
        </p:spPr>
        <p:txBody>
          <a:bodyPr wrap="none" rtlCol="0">
            <a:spAutoFit/>
          </a:bodyPr>
          <a:lstStyle/>
          <a:p>
            <a:r>
              <a:rPr lang="en-US" dirty="0">
                <a:solidFill>
                  <a:srgbClr val="0D76BD"/>
                </a:solidFill>
              </a:rPr>
              <a:t>Your Reference’s Contact Information</a:t>
            </a:r>
          </a:p>
          <a:p>
            <a:endParaRPr lang="en-US" dirty="0"/>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932893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txBox="1">
            <a:spLocks/>
          </p:cNvSpPr>
          <p:nvPr/>
        </p:nvSpPr>
        <p:spPr>
          <a:xfrm>
            <a:off x="457200" y="304800"/>
            <a:ext cx="8229600" cy="990600"/>
          </a:xfrm>
          <a:prstGeom prst="rect">
            <a:avLst/>
          </a:prstGeom>
        </p:spPr>
        <p:txBody>
          <a:bodyPr vert="horz" lIns="0" rIns="0" bIns="0" anchor="b">
            <a:normAutofit fontScale="85000" lnSpcReduction="20000"/>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8800" b="1" i="0" u="none" strike="noStrike" kern="1200" cap="none" spc="0" normalizeH="0" baseline="0" noProof="0" dirty="0">
              <a:ln w="11430">
                <a:solidFill>
                  <a:schemeClr val="tx1">
                    <a:lumMod val="75000"/>
                  </a:schemeClr>
                </a:solidFill>
              </a:ln>
              <a:solidFill>
                <a:schemeClr val="accent1">
                  <a:lumMod val="75000"/>
                </a:schemeClr>
              </a:solidFill>
              <a:effectLst>
                <a:outerShdw blurRad="80000" dist="40000" dir="5040000" algn="tl">
                  <a:srgbClr val="000000">
                    <a:alpha val="30000"/>
                  </a:srgbClr>
                </a:outerShdw>
              </a:effectLst>
              <a:uLnTx/>
              <a:uFillTx/>
              <a:latin typeface="+mj-lt"/>
              <a:ea typeface="+mj-ea"/>
              <a:cs typeface="+mj-cs"/>
            </a:endParaRPr>
          </a:p>
        </p:txBody>
      </p:sp>
      <p:sp>
        <p:nvSpPr>
          <p:cNvPr id="2" name="Rectangle 1"/>
          <p:cNvSpPr/>
          <p:nvPr/>
        </p:nvSpPr>
        <p:spPr>
          <a:xfrm>
            <a:off x="2133600" y="1108495"/>
            <a:ext cx="5309915" cy="769441"/>
          </a:xfrm>
          <a:prstGeom prst="rect">
            <a:avLst/>
          </a:prstGeom>
          <a:noFill/>
        </p:spPr>
        <p:txBody>
          <a:bodyPr wrap="none" lIns="91440" tIns="45720" rIns="91440" bIns="45720">
            <a:spAutoFit/>
          </a:bodyPr>
          <a:lstStyle/>
          <a:p>
            <a:pPr algn="ctr"/>
            <a:r>
              <a:rPr lang="en-US" sz="4400" b="1" u="sng" cap="none" spc="0" dirty="0" smtClean="0">
                <a:ln w="10541" cmpd="sng">
                  <a:solidFill>
                    <a:srgbClr val="6A737B"/>
                  </a:solidFill>
                  <a:prstDash val="solid"/>
                </a:ln>
                <a:solidFill>
                  <a:srgbClr val="6A737B"/>
                </a:solidFill>
                <a:effectLst/>
                <a:latin typeface="Franklin Gothic Demi" panose="020B0703020102020204" pitchFamily="34" charset="0"/>
              </a:rPr>
              <a:t>Review Your Resume</a:t>
            </a:r>
            <a:endParaRPr lang="en-US" sz="4400" b="1" u="sng" cap="none" spc="0" dirty="0">
              <a:ln w="10541" cmpd="sng">
                <a:solidFill>
                  <a:srgbClr val="6A737B"/>
                </a:solidFill>
                <a:prstDash val="solid"/>
              </a:ln>
              <a:solidFill>
                <a:srgbClr val="6A737B"/>
              </a:solidFill>
              <a:effectLst/>
              <a:latin typeface="Franklin Gothic Demi" panose="020B0703020102020204" pitchFamily="34" charset="0"/>
            </a:endParaRPr>
          </a:p>
        </p:txBody>
      </p:sp>
      <p:sp>
        <p:nvSpPr>
          <p:cNvPr id="3" name="Rectangle 2"/>
          <p:cNvSpPr/>
          <p:nvPr/>
        </p:nvSpPr>
        <p:spPr>
          <a:xfrm>
            <a:off x="228600" y="2119697"/>
            <a:ext cx="8382000" cy="3600986"/>
          </a:xfrm>
          <a:prstGeom prst="rect">
            <a:avLst/>
          </a:prstGeom>
        </p:spPr>
        <p:txBody>
          <a:bodyPr wrap="square">
            <a:spAutoFit/>
          </a:bodyPr>
          <a:lstStyle/>
          <a:p>
            <a:pPr>
              <a:lnSpc>
                <a:spcPct val="130000"/>
              </a:lnSpc>
            </a:pPr>
            <a:r>
              <a:rPr lang="en-CA" sz="2000" dirty="0">
                <a:latin typeface="Georgia" pitchFamily="18" charset="0"/>
              </a:rPr>
              <a:t>What to look for:</a:t>
            </a:r>
          </a:p>
          <a:p>
            <a:pPr marL="800100" lvl="1" indent="-342900">
              <a:lnSpc>
                <a:spcPct val="130000"/>
              </a:lnSpc>
              <a:buClr>
                <a:schemeClr val="accent1"/>
              </a:buClr>
              <a:buFont typeface="Wingdings" pitchFamily="2" charset="2"/>
              <a:buChar char="v"/>
            </a:pPr>
            <a:r>
              <a:rPr lang="en-CA" sz="2000" b="1" dirty="0">
                <a:latin typeface="Georgia" pitchFamily="18" charset="0"/>
              </a:rPr>
              <a:t>Overall </a:t>
            </a:r>
            <a:r>
              <a:rPr lang="en-CA" sz="2000" b="1" dirty="0" smtClean="0">
                <a:latin typeface="Georgia" pitchFamily="18" charset="0"/>
              </a:rPr>
              <a:t>Appearance </a:t>
            </a:r>
            <a:r>
              <a:rPr lang="en-CA" sz="2000" dirty="0" smtClean="0">
                <a:latin typeface="Georgia" pitchFamily="18" charset="0"/>
              </a:rPr>
              <a:t>- do you like how it looks?</a:t>
            </a:r>
            <a:endParaRPr lang="en-CA" sz="2000" dirty="0">
              <a:latin typeface="Georgia" pitchFamily="18" charset="0"/>
            </a:endParaRPr>
          </a:p>
          <a:p>
            <a:pPr marL="800100" lvl="1" indent="-342900">
              <a:lnSpc>
                <a:spcPct val="130000"/>
              </a:lnSpc>
              <a:buClr>
                <a:schemeClr val="accent1"/>
              </a:buClr>
              <a:buFont typeface="Wingdings" pitchFamily="2" charset="2"/>
              <a:buChar char="v"/>
            </a:pPr>
            <a:r>
              <a:rPr lang="en-CA" sz="2000" b="1" dirty="0">
                <a:latin typeface="Georgia" pitchFamily="18" charset="0"/>
              </a:rPr>
              <a:t>Personal </a:t>
            </a:r>
            <a:r>
              <a:rPr lang="en-CA" sz="2000" b="1" dirty="0" smtClean="0">
                <a:latin typeface="Georgia" pitchFamily="18" charset="0"/>
              </a:rPr>
              <a:t>Identification </a:t>
            </a:r>
            <a:r>
              <a:rPr lang="en-CA" sz="2000" dirty="0" smtClean="0">
                <a:latin typeface="Georgia" pitchFamily="18" charset="0"/>
              </a:rPr>
              <a:t>-do they have the correct information to contact you?</a:t>
            </a:r>
            <a:endParaRPr lang="en-CA" sz="2000" dirty="0">
              <a:latin typeface="Georgia" pitchFamily="18" charset="0"/>
            </a:endParaRPr>
          </a:p>
          <a:p>
            <a:pPr marL="800100" lvl="1" indent="-342900">
              <a:lnSpc>
                <a:spcPct val="130000"/>
              </a:lnSpc>
              <a:buClr>
                <a:schemeClr val="accent1"/>
              </a:buClr>
              <a:buFont typeface="Wingdings" pitchFamily="2" charset="2"/>
              <a:buChar char="v"/>
            </a:pPr>
            <a:r>
              <a:rPr lang="en-CA" sz="2000" b="1" dirty="0">
                <a:latin typeface="Georgia" pitchFamily="18" charset="0"/>
              </a:rPr>
              <a:t>Sales </a:t>
            </a:r>
            <a:r>
              <a:rPr lang="en-CA" sz="2000" b="1" dirty="0" smtClean="0">
                <a:latin typeface="Georgia" pitchFamily="18" charset="0"/>
              </a:rPr>
              <a:t>Appeal </a:t>
            </a:r>
            <a:r>
              <a:rPr lang="en-CA" sz="2000" dirty="0" smtClean="0">
                <a:latin typeface="Georgia" pitchFamily="18" charset="0"/>
              </a:rPr>
              <a:t>-does it sell the needed skills?</a:t>
            </a:r>
            <a:endParaRPr lang="en-CA" sz="2000" dirty="0">
              <a:latin typeface="Georgia" pitchFamily="18" charset="0"/>
            </a:endParaRPr>
          </a:p>
          <a:p>
            <a:pPr marL="800100" lvl="1" indent="-342900">
              <a:lnSpc>
                <a:spcPct val="130000"/>
              </a:lnSpc>
              <a:buClr>
                <a:schemeClr val="accent1"/>
              </a:buClr>
              <a:buFont typeface="Wingdings" pitchFamily="2" charset="2"/>
              <a:buChar char="v"/>
            </a:pPr>
            <a:r>
              <a:rPr lang="en-CA" sz="2000" b="1" dirty="0" smtClean="0">
                <a:latin typeface="Georgia" pitchFamily="18" charset="0"/>
              </a:rPr>
              <a:t>Typo’s, Correct </a:t>
            </a:r>
            <a:r>
              <a:rPr lang="en-CA" sz="2000" b="1" dirty="0">
                <a:latin typeface="Georgia" pitchFamily="18" charset="0"/>
              </a:rPr>
              <a:t>Grammar, Word Tense, Punctuation</a:t>
            </a:r>
          </a:p>
          <a:p>
            <a:pPr>
              <a:lnSpc>
                <a:spcPct val="90000"/>
              </a:lnSpc>
              <a:buClr>
                <a:schemeClr val="accent1"/>
              </a:buClr>
            </a:pPr>
            <a:r>
              <a:rPr lang="en-US" sz="2000" dirty="0" smtClean="0">
                <a:latin typeface="Georgia" pitchFamily="18" charset="0"/>
              </a:rPr>
              <a:t>	Read </a:t>
            </a:r>
            <a:r>
              <a:rPr lang="en-US" sz="2000" dirty="0">
                <a:latin typeface="Georgia" pitchFamily="18" charset="0"/>
              </a:rPr>
              <a:t>résumé backwards</a:t>
            </a:r>
          </a:p>
          <a:p>
            <a:pPr>
              <a:lnSpc>
                <a:spcPct val="90000"/>
              </a:lnSpc>
              <a:buClr>
                <a:schemeClr val="accent1"/>
              </a:buClr>
            </a:pPr>
            <a:r>
              <a:rPr lang="en-US" sz="2000" dirty="0" smtClean="0">
                <a:latin typeface="Georgia" pitchFamily="18" charset="0"/>
              </a:rPr>
              <a:t>	Have </a:t>
            </a:r>
            <a:r>
              <a:rPr lang="en-US" sz="2000" dirty="0">
                <a:latin typeface="Georgia" pitchFamily="18" charset="0"/>
              </a:rPr>
              <a:t>someone else </a:t>
            </a:r>
            <a:r>
              <a:rPr lang="en-US" sz="2000" dirty="0" smtClean="0">
                <a:latin typeface="Georgia" pitchFamily="18" charset="0"/>
              </a:rPr>
              <a:t>proofread</a:t>
            </a:r>
          </a:p>
          <a:p>
            <a:pPr>
              <a:lnSpc>
                <a:spcPct val="90000"/>
              </a:lnSpc>
            </a:pPr>
            <a:endParaRPr lang="en-US" sz="2000" dirty="0">
              <a:latin typeface="Georgia" pitchFamily="18" charset="0"/>
            </a:endParaRPr>
          </a:p>
          <a:p>
            <a:pPr>
              <a:lnSpc>
                <a:spcPct val="90000"/>
              </a:lnSpc>
            </a:pPr>
            <a:r>
              <a:rPr lang="en-US" sz="2000" b="1" dirty="0" smtClean="0">
                <a:solidFill>
                  <a:schemeClr val="accent1">
                    <a:lumMod val="50000"/>
                  </a:schemeClr>
                </a:solidFill>
                <a:latin typeface="Georgia" pitchFamily="18" charset="0"/>
              </a:rPr>
              <a:t>             One </a:t>
            </a:r>
            <a:r>
              <a:rPr lang="en-US" sz="2000" b="1" dirty="0">
                <a:solidFill>
                  <a:schemeClr val="accent1">
                    <a:lumMod val="50000"/>
                  </a:schemeClr>
                </a:solidFill>
                <a:latin typeface="Georgia" pitchFamily="18" charset="0"/>
              </a:rPr>
              <a:t>typo could cost you an interview!</a:t>
            </a:r>
          </a:p>
        </p:txBody>
      </p:sp>
      <p:sp>
        <p:nvSpPr>
          <p:cNvPr id="6" name="Rectangle 5"/>
          <p:cNvSpPr/>
          <p:nvPr/>
        </p:nvSpPr>
        <p:spPr>
          <a:xfrm>
            <a:off x="3656920" y="5867400"/>
            <a:ext cx="4965783" cy="923330"/>
          </a:xfrm>
          <a:prstGeom prst="rect">
            <a:avLst/>
          </a:prstGeom>
          <a:noFill/>
        </p:spPr>
        <p:txBody>
          <a:bodyPr wrap="none" lIns="91440" tIns="45720" rIns="91440" bIns="45720">
            <a:spAutoFit/>
          </a:bodyPr>
          <a:lstStyle/>
          <a:p>
            <a:pPr algn="ctr"/>
            <a:r>
              <a:rPr lang="en-US" sz="5400" b="1" cap="none" spc="0" dirty="0" smtClean="0">
                <a:ln w="10541" cmpd="sng">
                  <a:solidFill>
                    <a:srgbClr val="F26122"/>
                  </a:solidFill>
                  <a:prstDash val="solid"/>
                </a:ln>
                <a:solidFill>
                  <a:srgbClr val="F26122"/>
                </a:solidFill>
                <a:effectLst/>
                <a:latin typeface="Franklin Gothic Demi" panose="020B0703020102020204" pitchFamily="34" charset="0"/>
              </a:rPr>
              <a:t>Proof Read!!!!!!!</a:t>
            </a:r>
            <a:endParaRPr lang="en-US" sz="5400" b="1" cap="none" spc="0" dirty="0">
              <a:ln w="10541" cmpd="sng">
                <a:solidFill>
                  <a:srgbClr val="F26122"/>
                </a:solidFill>
                <a:prstDash val="solid"/>
              </a:ln>
              <a:solidFill>
                <a:srgbClr val="F26122"/>
              </a:solidFill>
              <a:effectLst/>
              <a:latin typeface="Franklin Gothic Demi" panose="020B07030201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txBox="1">
            <a:spLocks/>
          </p:cNvSpPr>
          <p:nvPr/>
        </p:nvSpPr>
        <p:spPr>
          <a:xfrm>
            <a:off x="484517" y="2133600"/>
            <a:ext cx="8229600" cy="1600200"/>
          </a:xfrm>
          <a:prstGeom prst="rect">
            <a:avLst/>
          </a:prstGeom>
        </p:spPr>
        <p:txBody>
          <a:bodyPr vert="horz" lIns="0" rIns="0" bIns="0" anchor="b">
            <a:normAutofit/>
            <a:scene3d>
              <a:camera prst="orthographicFront"/>
              <a:lightRig rig="glow" dir="tl">
                <a:rot lat="0" lon="0" rev="5400000"/>
              </a:lightRig>
            </a:scene3d>
            <a:sp3d contourW="127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800" b="1" i="0" u="none" strike="noStrike" kern="1200" cap="none" spc="0" normalizeH="0" baseline="0" noProof="0" dirty="0" smtClean="0">
                <a:ln w="11430">
                  <a:solidFill>
                    <a:srgbClr val="F26122"/>
                  </a:solidFill>
                </a:ln>
                <a:solidFill>
                  <a:srgbClr val="F26122"/>
                </a:solidFill>
                <a:uLnTx/>
                <a:uFillTx/>
                <a:latin typeface="Franklin Gothic Demi" panose="020B0703020102020204" pitchFamily="34" charset="0"/>
                <a:ea typeface="+mj-ea"/>
                <a:cs typeface="Arial" panose="020B0604020202020204" pitchFamily="34" charset="0"/>
              </a:rPr>
              <a:t>Questions???</a:t>
            </a:r>
            <a:endParaRPr kumimoji="0" lang="en-US" sz="8800" b="1" i="0" u="none" strike="noStrike" kern="1200" cap="none" spc="0" normalizeH="0" baseline="0" noProof="0" dirty="0">
              <a:ln w="11430">
                <a:solidFill>
                  <a:srgbClr val="F26122"/>
                </a:solidFill>
              </a:ln>
              <a:solidFill>
                <a:srgbClr val="F26122"/>
              </a:solidFill>
              <a:uLnTx/>
              <a:uFillTx/>
              <a:latin typeface="Franklin Gothic Demi" panose="020B0703020102020204" pitchFamily="34" charset="0"/>
              <a:ea typeface="+mj-ea"/>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6" name="Picture 5"/>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535309" y="6248400"/>
            <a:ext cx="4178808" cy="258217"/>
          </a:xfrm>
          <a:prstGeom prst="rect">
            <a:avLst/>
          </a:prstGeom>
        </p:spPr>
      </p:pic>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txBox="1">
            <a:spLocks noGrp="1"/>
          </p:cNvSpPr>
          <p:nvPr>
            <p:ph type="title"/>
          </p:nvPr>
        </p:nvSpPr>
        <p:spPr>
          <a:xfrm>
            <a:off x="571500" y="1155737"/>
            <a:ext cx="8229600" cy="792162"/>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rgbClr val="6A737B"/>
                </a:solidFill>
                <a:effectLst/>
                <a:uLnTx/>
                <a:uFillTx/>
                <a:latin typeface="Franklin Gothic Demi" panose="020B0703020102020204" pitchFamily="34" charset="0"/>
              </a:rPr>
              <a:t>What is a Resume?</a:t>
            </a:r>
            <a:endParaRPr kumimoji="0" lang="en-US" sz="4400" b="1" i="0" u="sng" strike="noStrike" kern="1200" cap="none" spc="0" normalizeH="0" baseline="0" noProof="0" dirty="0">
              <a:ln>
                <a:noFill/>
              </a:ln>
              <a:solidFill>
                <a:srgbClr val="6A737B"/>
              </a:solidFill>
              <a:effectLst/>
              <a:uLnTx/>
              <a:uFillTx/>
              <a:latin typeface="Franklin Gothic Demi" panose="020B0703020102020204" pitchFamily="34" charset="0"/>
            </a:endParaRPr>
          </a:p>
        </p:txBody>
      </p:sp>
      <p:sp>
        <p:nvSpPr>
          <p:cNvPr id="3" name="Content Placeholder 2"/>
          <p:cNvSpPr>
            <a:spLocks noGrp="1"/>
          </p:cNvSpPr>
          <p:nvPr>
            <p:ph idx="1"/>
          </p:nvPr>
        </p:nvSpPr>
        <p:spPr>
          <a:xfrm>
            <a:off x="457200" y="1905000"/>
            <a:ext cx="8458200" cy="4525963"/>
          </a:xfrm>
        </p:spPr>
        <p:txBody>
          <a:bodyPr>
            <a:normAutofit/>
          </a:bodyPr>
          <a:lstStyle/>
          <a:p>
            <a:pPr>
              <a:lnSpc>
                <a:spcPct val="90000"/>
              </a:lnSpc>
              <a:buFont typeface="Wingdings" pitchFamily="2" charset="2"/>
              <a:buChar char="v"/>
            </a:pPr>
            <a:r>
              <a:rPr lang="en-US" altLang="en-US" sz="2400" b="1" dirty="0" smtClean="0">
                <a:latin typeface="Georgia" pitchFamily="18" charset="0"/>
              </a:rPr>
              <a:t>A personal summary of your professional history</a:t>
            </a:r>
          </a:p>
          <a:p>
            <a:pPr marL="109728" indent="0">
              <a:lnSpc>
                <a:spcPct val="90000"/>
              </a:lnSpc>
              <a:buNone/>
            </a:pPr>
            <a:endParaRPr lang="en-US" altLang="en-US" sz="2400" b="1" dirty="0" smtClean="0">
              <a:latin typeface="Georgia" pitchFamily="18" charset="0"/>
            </a:endParaRPr>
          </a:p>
          <a:p>
            <a:pPr lvl="1">
              <a:lnSpc>
                <a:spcPct val="90000"/>
              </a:lnSpc>
              <a:spcAft>
                <a:spcPts val="600"/>
              </a:spcAft>
              <a:buFont typeface="Wingdings" pitchFamily="2" charset="2"/>
              <a:buChar char="v"/>
            </a:pPr>
            <a:r>
              <a:rPr lang="en-US" altLang="en-US" dirty="0" smtClean="0">
                <a:latin typeface="Georgia" pitchFamily="18" charset="0"/>
              </a:rPr>
              <a:t>  Qualifications </a:t>
            </a:r>
          </a:p>
          <a:p>
            <a:pPr lvl="1">
              <a:lnSpc>
                <a:spcPct val="90000"/>
              </a:lnSpc>
              <a:spcAft>
                <a:spcPts val="600"/>
              </a:spcAft>
              <a:buFont typeface="Wingdings" pitchFamily="2" charset="2"/>
              <a:buChar char="v"/>
            </a:pPr>
            <a:r>
              <a:rPr lang="en-US" altLang="en-US" sz="2400" dirty="0" smtClean="0">
                <a:latin typeface="Georgia" pitchFamily="18" charset="0"/>
              </a:rPr>
              <a:t>  Education </a:t>
            </a:r>
          </a:p>
          <a:p>
            <a:pPr lvl="1">
              <a:lnSpc>
                <a:spcPct val="90000"/>
              </a:lnSpc>
              <a:spcAft>
                <a:spcPts val="600"/>
              </a:spcAft>
              <a:buFont typeface="Wingdings" pitchFamily="2" charset="2"/>
              <a:buChar char="v"/>
            </a:pPr>
            <a:r>
              <a:rPr lang="en-US" altLang="en-US" sz="2400" dirty="0" smtClean="0">
                <a:latin typeface="Georgia" pitchFamily="18" charset="0"/>
              </a:rPr>
              <a:t>  Work experience</a:t>
            </a:r>
          </a:p>
          <a:p>
            <a:pPr lvl="1">
              <a:lnSpc>
                <a:spcPct val="90000"/>
              </a:lnSpc>
              <a:spcAft>
                <a:spcPts val="600"/>
              </a:spcAft>
              <a:buFont typeface="Wingdings" pitchFamily="2" charset="2"/>
              <a:buChar char="v"/>
            </a:pPr>
            <a:r>
              <a:rPr lang="en-US" altLang="en-US" sz="2400" dirty="0" smtClean="0">
                <a:latin typeface="Georgia" pitchFamily="18" charset="0"/>
              </a:rPr>
              <a:t>  Special skills</a:t>
            </a:r>
          </a:p>
          <a:p>
            <a:pPr lvl="1">
              <a:lnSpc>
                <a:spcPct val="90000"/>
              </a:lnSpc>
              <a:spcAft>
                <a:spcPts val="600"/>
              </a:spcAft>
              <a:buFont typeface="Wingdings" pitchFamily="2" charset="2"/>
              <a:buChar char="v"/>
            </a:pPr>
            <a:r>
              <a:rPr lang="en-US" altLang="en-US" sz="2400" dirty="0" smtClean="0">
                <a:latin typeface="Georgia" pitchFamily="18" charset="0"/>
              </a:rPr>
              <a:t>  Activities</a:t>
            </a:r>
            <a:endParaRPr lang="en-US" altLang="en-US" sz="2400" dirty="0">
              <a:latin typeface="Georgia" pitchFamily="18" charset="0"/>
            </a:endParaRPr>
          </a:p>
          <a:p>
            <a:pPr lvl="1">
              <a:lnSpc>
                <a:spcPct val="90000"/>
              </a:lnSpc>
              <a:spcAft>
                <a:spcPts val="600"/>
              </a:spcAft>
              <a:buFont typeface="Wingdings" pitchFamily="2" charset="2"/>
              <a:buChar char="v"/>
            </a:pPr>
            <a:r>
              <a:rPr lang="en-US" altLang="en-US" sz="2400" dirty="0">
                <a:latin typeface="Georgia" pitchFamily="18" charset="0"/>
              </a:rPr>
              <a:t>  Honors</a:t>
            </a:r>
          </a:p>
          <a:p>
            <a:pPr lvl="1">
              <a:lnSpc>
                <a:spcPct val="90000"/>
              </a:lnSpc>
              <a:spcAft>
                <a:spcPts val="600"/>
              </a:spcAft>
              <a:buFont typeface="Wingdings" pitchFamily="2" charset="2"/>
              <a:buChar char="v"/>
            </a:pPr>
            <a:endParaRPr lang="en-US" altLang="en-US" sz="2400" dirty="0" smtClean="0">
              <a:latin typeface="Georgia" pitchFamily="18" charset="0"/>
            </a:endParaRPr>
          </a:p>
          <a:p>
            <a:pPr>
              <a:lnSpc>
                <a:spcPct val="90000"/>
              </a:lnSpc>
              <a:buNone/>
            </a:pPr>
            <a:endParaRPr lang="en-US" altLang="en-US" sz="2800" dirty="0" smtClean="0">
              <a:latin typeface="Georgia" pitchFamily="18" charset="0"/>
            </a:endParaRPr>
          </a:p>
          <a:p>
            <a:endParaRPr lang="en-US" dirty="0">
              <a:latin typeface="Georgia"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8862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7" name="Picture 6"/>
          <p:cNvPicPr>
            <a:picLocks noChangeAspect="1"/>
          </p:cNvPicPr>
          <p:nvPr/>
        </p:nvPicPr>
        <p:blipFill>
          <a:blip r:embed="rId5">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txBox="1">
            <a:spLocks noGrp="1"/>
          </p:cNvSpPr>
          <p:nvPr>
            <p:ph type="title"/>
          </p:nvPr>
        </p:nvSpPr>
        <p:spPr>
          <a:xfrm>
            <a:off x="508475" y="1676400"/>
            <a:ext cx="8229600" cy="838200"/>
          </a:xfrm>
          <a:prstGeom prst="rect">
            <a:avLst/>
          </a:prstGeom>
        </p:spPr>
        <p:txBody>
          <a:bodyPr vert="horz" lIns="0" rIns="0" bIns="0" anchor="b">
            <a:noAutofit/>
          </a:bodyPr>
          <a:lstStyle/>
          <a:p>
            <a:pPr algn="ctr"/>
            <a:r>
              <a:rPr lang="en-US" sz="4000" u="sng" dirty="0">
                <a:solidFill>
                  <a:srgbClr val="6A737B"/>
                </a:solidFill>
                <a:latin typeface="Franklin Gothic Demi" panose="020B0703020102020204" pitchFamily="34" charset="0"/>
              </a:rPr>
              <a:t>What is </a:t>
            </a:r>
            <a:r>
              <a:rPr lang="en-US" sz="4000" u="sng" dirty="0" smtClean="0">
                <a:solidFill>
                  <a:srgbClr val="6A737B"/>
                </a:solidFill>
                <a:latin typeface="Franklin Gothic Demi" panose="020B0703020102020204" pitchFamily="34" charset="0"/>
              </a:rPr>
              <a:t>the purpose of your  </a:t>
            </a:r>
            <a:r>
              <a:rPr lang="en-US" sz="4000" u="sng" dirty="0">
                <a:solidFill>
                  <a:srgbClr val="6A737B"/>
                </a:solidFill>
                <a:latin typeface="Franklin Gothic Demi" panose="020B0703020102020204" pitchFamily="34" charset="0"/>
              </a:rPr>
              <a:t>Resume </a:t>
            </a:r>
          </a:p>
        </p:txBody>
      </p:sp>
      <p:sp>
        <p:nvSpPr>
          <p:cNvPr id="3" name="Content Placeholder 2"/>
          <p:cNvSpPr>
            <a:spLocks noGrp="1"/>
          </p:cNvSpPr>
          <p:nvPr>
            <p:ph idx="1"/>
          </p:nvPr>
        </p:nvSpPr>
        <p:spPr>
          <a:xfrm>
            <a:off x="508475" y="2590800"/>
            <a:ext cx="8229600" cy="2209800"/>
          </a:xfrm>
        </p:spPr>
        <p:txBody>
          <a:bodyPr>
            <a:normAutofit fontScale="92500"/>
          </a:bodyPr>
          <a:lstStyle/>
          <a:p>
            <a:pPr>
              <a:buFont typeface="Wingdings" pitchFamily="2" charset="2"/>
              <a:buChar char="v"/>
            </a:pPr>
            <a:r>
              <a:rPr lang="en-US" sz="2400" dirty="0" smtClean="0">
                <a:latin typeface="Georgia" pitchFamily="18" charset="0"/>
              </a:rPr>
              <a:t>Is most often the first impression a potential employer gets of you and is used by an employer to screen applicants</a:t>
            </a:r>
          </a:p>
          <a:p>
            <a:pPr>
              <a:buFont typeface="Wingdings" pitchFamily="2" charset="2"/>
              <a:buChar char="v"/>
            </a:pPr>
            <a:endParaRPr lang="en-US" sz="2400" dirty="0" smtClean="0">
              <a:latin typeface="Georgia" pitchFamily="18" charset="0"/>
            </a:endParaRPr>
          </a:p>
          <a:p>
            <a:pPr>
              <a:buFont typeface="Wingdings" pitchFamily="2" charset="2"/>
              <a:buChar char="v"/>
            </a:pPr>
            <a:r>
              <a:rPr lang="en-US" sz="2400" dirty="0" smtClean="0">
                <a:latin typeface="Georgia" pitchFamily="18" charset="0"/>
              </a:rPr>
              <a:t>The goal of your resume is to sell your skills to an employer so they want to interview you</a:t>
            </a:r>
          </a:p>
          <a:p>
            <a:pPr>
              <a:buNone/>
            </a:pPr>
            <a:endParaRPr lang="en-US" dirty="0"/>
          </a:p>
        </p:txBody>
      </p:sp>
      <p:pic>
        <p:nvPicPr>
          <p:cNvPr id="6" name="Picture 5" descr="http://govcentral.monster.com/nfs/govcentral/attachment_images/0009/1539/ResumeCheckList_crop380w.jpg?1279132131"/>
          <p:cNvPicPr/>
          <p:nvPr/>
        </p:nvPicPr>
        <p:blipFill>
          <a:blip r:embed="rId3" cstate="print"/>
          <a:srcRect/>
          <a:stretch>
            <a:fillRect/>
          </a:stretch>
        </p:blipFill>
        <p:spPr bwMode="auto">
          <a:xfrm rot="751097">
            <a:off x="5505972" y="4533700"/>
            <a:ext cx="2743200" cy="2590800"/>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txBox="1">
            <a:spLocks noGrp="1"/>
          </p:cNvSpPr>
          <p:nvPr>
            <p:ph type="title"/>
          </p:nvPr>
        </p:nvSpPr>
        <p:spPr>
          <a:xfrm>
            <a:off x="381000" y="1112838"/>
            <a:ext cx="8229600" cy="792162"/>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i="0" u="sng" strike="noStrike" kern="1200" cap="none" spc="0" normalizeH="0" baseline="0" noProof="0" dirty="0" smtClean="0">
                <a:ln>
                  <a:noFill/>
                </a:ln>
                <a:solidFill>
                  <a:srgbClr val="6A737B"/>
                </a:solidFill>
                <a:effectLst/>
                <a:uLnTx/>
                <a:uFillTx/>
                <a:latin typeface="Franklin Gothic Demi" panose="020B0703020102020204" pitchFamily="34" charset="0"/>
              </a:rPr>
              <a:t>General Guidelines</a:t>
            </a:r>
            <a:endParaRPr kumimoji="0" lang="en-US" sz="4400" i="0" u="sng" strike="noStrike" kern="1200" cap="none" spc="0" normalizeH="0" baseline="0" noProof="0" dirty="0">
              <a:ln>
                <a:noFill/>
              </a:ln>
              <a:solidFill>
                <a:srgbClr val="6A737B"/>
              </a:solidFill>
              <a:effectLst/>
              <a:uLnTx/>
              <a:uFillTx/>
              <a:latin typeface="Franklin Gothic Demi" panose="020B0703020102020204" pitchFamily="34" charset="0"/>
            </a:endParaRPr>
          </a:p>
        </p:txBody>
      </p:sp>
      <p:sp>
        <p:nvSpPr>
          <p:cNvPr id="5" name="Content Placeholder 2"/>
          <p:cNvSpPr>
            <a:spLocks noGrp="1"/>
          </p:cNvSpPr>
          <p:nvPr>
            <p:ph idx="1"/>
          </p:nvPr>
        </p:nvSpPr>
        <p:spPr>
          <a:xfrm>
            <a:off x="990600" y="1905000"/>
            <a:ext cx="7162800" cy="4525963"/>
          </a:xfrm>
        </p:spPr>
        <p:txBody>
          <a:bodyPr>
            <a:normAutofit fontScale="92500" lnSpcReduction="10000"/>
          </a:bodyPr>
          <a:lstStyle/>
          <a:p>
            <a:pPr>
              <a:lnSpc>
                <a:spcPct val="150000"/>
              </a:lnSpc>
              <a:buFont typeface="Wingdings" pitchFamily="2" charset="2"/>
              <a:buChar char="v"/>
            </a:pPr>
            <a:r>
              <a:rPr lang="en-US" altLang="en-US" sz="2400" dirty="0" smtClean="0">
                <a:latin typeface="Georgia" pitchFamily="18" charset="0"/>
              </a:rPr>
              <a:t>Length: No more than 2 full pages typed</a:t>
            </a:r>
          </a:p>
          <a:p>
            <a:pPr>
              <a:lnSpc>
                <a:spcPct val="150000"/>
              </a:lnSpc>
              <a:buFont typeface="Wingdings" pitchFamily="2" charset="2"/>
              <a:buChar char="v"/>
            </a:pPr>
            <a:r>
              <a:rPr lang="en-US" altLang="en-US" sz="2400" dirty="0">
                <a:latin typeface="Georgia" pitchFamily="18" charset="0"/>
              </a:rPr>
              <a:t>Paper:  Use 8 1/2” x 11” </a:t>
            </a:r>
            <a:r>
              <a:rPr lang="en-US" altLang="en-US" sz="2400" dirty="0" smtClean="0">
                <a:latin typeface="Georgia" pitchFamily="18" charset="0"/>
              </a:rPr>
              <a:t>white paper</a:t>
            </a:r>
          </a:p>
          <a:p>
            <a:pPr>
              <a:lnSpc>
                <a:spcPct val="150000"/>
              </a:lnSpc>
              <a:buFont typeface="Wingdings" pitchFamily="2" charset="2"/>
              <a:buChar char="v"/>
            </a:pPr>
            <a:r>
              <a:rPr lang="en-US" altLang="en-US" sz="2400" dirty="0" smtClean="0">
                <a:latin typeface="Georgia" pitchFamily="18" charset="0"/>
              </a:rPr>
              <a:t>Keep a 1 inch margin on all four sides of the page</a:t>
            </a:r>
            <a:endParaRPr lang="en-US" altLang="en-US" sz="2400" dirty="0">
              <a:latin typeface="Georgia" pitchFamily="18" charset="0"/>
            </a:endParaRPr>
          </a:p>
          <a:p>
            <a:pPr>
              <a:lnSpc>
                <a:spcPct val="150000"/>
              </a:lnSpc>
              <a:buFont typeface="Wingdings" pitchFamily="2" charset="2"/>
              <a:buChar char="v"/>
            </a:pPr>
            <a:r>
              <a:rPr lang="en-US" altLang="en-US" sz="2400" dirty="0" smtClean="0">
                <a:latin typeface="Georgia" pitchFamily="18" charset="0"/>
              </a:rPr>
              <a:t>Font:  10 to 12 point- avoid the fancy fonts </a:t>
            </a:r>
          </a:p>
          <a:p>
            <a:pPr>
              <a:lnSpc>
                <a:spcPct val="150000"/>
              </a:lnSpc>
              <a:buFont typeface="Wingdings" pitchFamily="2" charset="2"/>
              <a:buChar char="v"/>
            </a:pPr>
            <a:r>
              <a:rPr lang="en-US" sz="2400" dirty="0" smtClean="0">
                <a:latin typeface="Georgia" pitchFamily="18" charset="0"/>
              </a:rPr>
              <a:t>Keep your statements short and to the point</a:t>
            </a:r>
          </a:p>
          <a:p>
            <a:pPr>
              <a:lnSpc>
                <a:spcPct val="150000"/>
              </a:lnSpc>
              <a:buFont typeface="Wingdings" pitchFamily="2" charset="2"/>
              <a:buChar char="v"/>
            </a:pPr>
            <a:r>
              <a:rPr lang="en-US" sz="2400" dirty="0" smtClean="0">
                <a:latin typeface="Georgia" pitchFamily="18" charset="0"/>
              </a:rPr>
              <a:t>Bold- Section Headings only</a:t>
            </a:r>
          </a:p>
          <a:p>
            <a:pPr>
              <a:lnSpc>
                <a:spcPct val="150000"/>
              </a:lnSpc>
              <a:buFont typeface="Wingdings" pitchFamily="2" charset="2"/>
              <a:buChar char="v"/>
            </a:pPr>
            <a:r>
              <a:rPr lang="en-US" sz="2400" dirty="0" smtClean="0">
                <a:latin typeface="Georgia" pitchFamily="18" charset="0"/>
              </a:rPr>
              <a:t>Single space within the sections</a:t>
            </a:r>
          </a:p>
          <a:p>
            <a:pPr>
              <a:lnSpc>
                <a:spcPct val="150000"/>
              </a:lnSpc>
              <a:buFont typeface="Wingdings" pitchFamily="2" charset="2"/>
              <a:buChar char="v"/>
            </a:pPr>
            <a:r>
              <a:rPr lang="en-US" sz="2400" dirty="0" smtClean="0">
                <a:latin typeface="Georgia" pitchFamily="18" charset="0"/>
              </a:rPr>
              <a:t>Double space between sections</a:t>
            </a:r>
            <a:endParaRPr lang="en-US" sz="2400" dirty="0">
              <a:latin typeface="Georgia"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7" name="Picture 6"/>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284"/>
            <a:ext cx="8229600" cy="1143000"/>
          </a:xfrm>
        </p:spPr>
        <p:txBody>
          <a:bodyPr>
            <a:normAutofit/>
          </a:bodyPr>
          <a:lstStyle/>
          <a:p>
            <a:pPr algn="ctr"/>
            <a:r>
              <a:rPr lang="en-US" sz="4400" u="sng" dirty="0" smtClean="0">
                <a:solidFill>
                  <a:srgbClr val="6A737B"/>
                </a:solidFill>
                <a:effectLst/>
                <a:latin typeface="Franklin Gothic Demi" panose="020B0703020102020204" pitchFamily="34" charset="0"/>
              </a:rPr>
              <a:t>General Guidelines</a:t>
            </a:r>
            <a:endParaRPr lang="en-US" sz="4400" dirty="0">
              <a:solidFill>
                <a:srgbClr val="6A737B"/>
              </a:solidFill>
              <a:effectLst/>
              <a:latin typeface="Franklin Gothic Demi" panose="020B0703020102020204" pitchFamily="34" charset="0"/>
            </a:endParaRPr>
          </a:p>
        </p:txBody>
      </p:sp>
      <p:sp>
        <p:nvSpPr>
          <p:cNvPr id="3" name="Content Placeholder 2"/>
          <p:cNvSpPr>
            <a:spLocks noGrp="1"/>
          </p:cNvSpPr>
          <p:nvPr>
            <p:ph idx="1"/>
          </p:nvPr>
        </p:nvSpPr>
        <p:spPr>
          <a:xfrm>
            <a:off x="990600" y="1981200"/>
            <a:ext cx="7620000" cy="4389120"/>
          </a:xfrm>
        </p:spPr>
        <p:txBody>
          <a:bodyPr>
            <a:normAutofit fontScale="85000" lnSpcReduction="10000"/>
          </a:bodyPr>
          <a:lstStyle/>
          <a:p>
            <a:pPr>
              <a:lnSpc>
                <a:spcPct val="150000"/>
              </a:lnSpc>
              <a:buFont typeface="Wingdings" pitchFamily="2" charset="2"/>
              <a:buChar char="v"/>
            </a:pPr>
            <a:r>
              <a:rPr lang="en-US" sz="2400" dirty="0" smtClean="0">
                <a:latin typeface="Georgia" pitchFamily="18" charset="0"/>
              </a:rPr>
              <a:t>Target for the position to which you are applying</a:t>
            </a:r>
          </a:p>
          <a:p>
            <a:pPr>
              <a:lnSpc>
                <a:spcPct val="150000"/>
              </a:lnSpc>
              <a:buFont typeface="Wingdings" pitchFamily="2" charset="2"/>
              <a:buChar char="v"/>
            </a:pPr>
            <a:r>
              <a:rPr lang="en-US" sz="2400" dirty="0" smtClean="0">
                <a:latin typeface="Georgia" pitchFamily="18" charset="0"/>
              </a:rPr>
              <a:t>Use clear and concise statements</a:t>
            </a:r>
          </a:p>
          <a:p>
            <a:pPr>
              <a:lnSpc>
                <a:spcPct val="150000"/>
              </a:lnSpc>
              <a:buFont typeface="Wingdings" pitchFamily="2" charset="2"/>
              <a:buChar char="v"/>
            </a:pPr>
            <a:r>
              <a:rPr lang="en-US" sz="2400" dirty="0" smtClean="0">
                <a:latin typeface="Georgia" pitchFamily="18" charset="0"/>
              </a:rPr>
              <a:t>Use active verbs to evoke confidence and authority</a:t>
            </a:r>
          </a:p>
          <a:p>
            <a:pPr>
              <a:lnSpc>
                <a:spcPct val="150000"/>
              </a:lnSpc>
              <a:buFont typeface="Wingdings" pitchFamily="2" charset="2"/>
              <a:buChar char="v"/>
            </a:pPr>
            <a:r>
              <a:rPr lang="en-US" sz="2400" dirty="0" smtClean="0">
                <a:latin typeface="Georgia" pitchFamily="18" charset="0"/>
              </a:rPr>
              <a:t>Use bullets at the beginning of a list</a:t>
            </a:r>
          </a:p>
          <a:p>
            <a:pPr>
              <a:lnSpc>
                <a:spcPct val="150000"/>
              </a:lnSpc>
              <a:buFont typeface="Wingdings" pitchFamily="2" charset="2"/>
              <a:buChar char="v"/>
            </a:pPr>
            <a:r>
              <a:rPr lang="en-US" sz="2400" dirty="0" smtClean="0">
                <a:latin typeface="Georgia" pitchFamily="18" charset="0"/>
              </a:rPr>
              <a:t>Use numbers to show the size, volume, time, money, effort or result of the projects you worked on</a:t>
            </a:r>
          </a:p>
          <a:p>
            <a:pPr>
              <a:lnSpc>
                <a:spcPct val="150000"/>
              </a:lnSpc>
              <a:buFont typeface="Wingdings" pitchFamily="2" charset="2"/>
              <a:buChar char="v"/>
            </a:pPr>
            <a:r>
              <a:rPr lang="en-US" sz="2400" dirty="0">
                <a:latin typeface="Georgia" pitchFamily="18" charset="0"/>
              </a:rPr>
              <a:t>Proof read for spelling and factual </a:t>
            </a:r>
            <a:r>
              <a:rPr lang="en-US" sz="2400" dirty="0" smtClean="0">
                <a:latin typeface="Georgia" pitchFamily="18" charset="0"/>
              </a:rPr>
              <a:t>errors</a:t>
            </a:r>
          </a:p>
          <a:p>
            <a:pPr>
              <a:lnSpc>
                <a:spcPct val="150000"/>
              </a:lnSpc>
              <a:buFont typeface="Wingdings" pitchFamily="2" charset="2"/>
              <a:buChar char="v"/>
            </a:pPr>
            <a:r>
              <a:rPr lang="en-US" sz="2400" dirty="0" smtClean="0">
                <a:latin typeface="Georgia" pitchFamily="18" charset="0"/>
              </a:rPr>
              <a:t>Go back from 10 to 15 years on your work experience</a:t>
            </a:r>
            <a:endParaRPr lang="en-US" sz="2400" dirty="0">
              <a:latin typeface="Georgia" pitchFamily="18" charset="0"/>
            </a:endParaRPr>
          </a:p>
          <a:p>
            <a:pPr>
              <a:lnSpc>
                <a:spcPct val="150000"/>
              </a:lnSpc>
              <a:buFont typeface="Wingdings" pitchFamily="2" charset="2"/>
              <a:buChar char="v"/>
            </a:pPr>
            <a:r>
              <a:rPr lang="en-US" sz="2400" dirty="0" smtClean="0">
                <a:latin typeface="Georgia" pitchFamily="18" charset="0"/>
              </a:rPr>
              <a:t>Don’t </a:t>
            </a:r>
            <a:r>
              <a:rPr lang="en-US" sz="2400" dirty="0">
                <a:latin typeface="Georgia" pitchFamily="18" charset="0"/>
              </a:rPr>
              <a:t>sell yourself short by understating experience!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5" name="Picture 4"/>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800600" y="6400800"/>
            <a:ext cx="4178808" cy="258217"/>
          </a:xfrm>
          <a:prstGeom prst="rect">
            <a:avLst/>
          </a:prstGeom>
        </p:spPr>
      </p:pic>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50925"/>
            <a:ext cx="8839200" cy="1403350"/>
          </a:xfrm>
        </p:spPr>
        <p:txBody>
          <a:bodyPr>
            <a:noAutofit/>
          </a:bodyPr>
          <a:lstStyle/>
          <a:p>
            <a:pPr algn="ctr"/>
            <a:r>
              <a:rPr lang="en-US" sz="3600" u="sng" dirty="0" smtClean="0">
                <a:solidFill>
                  <a:srgbClr val="6A737B"/>
                </a:solidFill>
                <a:effectLst/>
                <a:latin typeface="Franklin Gothic Demi" panose="020B0703020102020204" pitchFamily="34" charset="0"/>
              </a:rPr>
              <a:t>Description Boosting</a:t>
            </a:r>
            <a:br>
              <a:rPr lang="en-US" sz="3600" u="sng" dirty="0" smtClean="0">
                <a:solidFill>
                  <a:srgbClr val="6A737B"/>
                </a:solidFill>
                <a:effectLst/>
                <a:latin typeface="Franklin Gothic Demi" panose="020B0703020102020204" pitchFamily="34" charset="0"/>
              </a:rPr>
            </a:br>
            <a:r>
              <a:rPr lang="en-US" sz="3600" u="sng" dirty="0" smtClean="0">
                <a:solidFill>
                  <a:srgbClr val="6A737B"/>
                </a:solidFill>
                <a:effectLst/>
                <a:latin typeface="Franklin Gothic Demi" panose="020B0703020102020204" pitchFamily="34" charset="0"/>
              </a:rPr>
              <a:t>Examples</a:t>
            </a:r>
            <a:endParaRPr lang="en-US" sz="3600" u="sng" dirty="0">
              <a:solidFill>
                <a:srgbClr val="6A737B"/>
              </a:solidFill>
              <a:effectLst/>
              <a:latin typeface="Franklin Gothic Demi" panose="020B0703020102020204" pitchFamily="34" charset="0"/>
            </a:endParaRPr>
          </a:p>
        </p:txBody>
      </p:sp>
      <p:sp>
        <p:nvSpPr>
          <p:cNvPr id="3" name="Text Placeholder 2"/>
          <p:cNvSpPr>
            <a:spLocks noGrp="1"/>
          </p:cNvSpPr>
          <p:nvPr>
            <p:ph type="body" idx="1"/>
          </p:nvPr>
        </p:nvSpPr>
        <p:spPr>
          <a:xfrm>
            <a:off x="228600" y="2055922"/>
            <a:ext cx="3505200" cy="533400"/>
          </a:xfrm>
        </p:spPr>
        <p:txBody>
          <a:bodyPr/>
          <a:lstStyle/>
          <a:p>
            <a:pPr algn="ctr"/>
            <a:r>
              <a:rPr lang="en-US" dirty="0" smtClean="0">
                <a:latin typeface="Georgia" pitchFamily="18" charset="0"/>
              </a:rPr>
              <a:t>General</a:t>
            </a:r>
            <a:endParaRPr lang="en-US" dirty="0">
              <a:latin typeface="Georgia" pitchFamily="18" charset="0"/>
            </a:endParaRPr>
          </a:p>
        </p:txBody>
      </p:sp>
      <p:sp>
        <p:nvSpPr>
          <p:cNvPr id="5" name="Content Placeholder 4"/>
          <p:cNvSpPr>
            <a:spLocks noGrp="1"/>
          </p:cNvSpPr>
          <p:nvPr>
            <p:ph sz="half" idx="2"/>
          </p:nvPr>
        </p:nvSpPr>
        <p:spPr>
          <a:xfrm>
            <a:off x="304799" y="2724368"/>
            <a:ext cx="4040188" cy="3941763"/>
          </a:xfrm>
        </p:spPr>
        <p:txBody>
          <a:bodyPr/>
          <a:lstStyle/>
          <a:p>
            <a:pPr lvl="1"/>
            <a:r>
              <a:rPr lang="en-US" dirty="0" smtClean="0">
                <a:latin typeface="Georgia" pitchFamily="18" charset="0"/>
              </a:rPr>
              <a:t>Answered phone</a:t>
            </a:r>
          </a:p>
          <a:p>
            <a:pPr lvl="1"/>
            <a:endParaRPr lang="en-US" dirty="0" smtClean="0">
              <a:latin typeface="Georgia" pitchFamily="18" charset="0"/>
            </a:endParaRPr>
          </a:p>
          <a:p>
            <a:pPr lvl="1">
              <a:buNone/>
            </a:pPr>
            <a:endParaRPr lang="en-US" dirty="0" smtClean="0">
              <a:latin typeface="Georgia" pitchFamily="18" charset="0"/>
            </a:endParaRPr>
          </a:p>
          <a:p>
            <a:pPr lvl="1">
              <a:buNone/>
            </a:pPr>
            <a:endParaRPr lang="en-US" dirty="0" smtClean="0">
              <a:latin typeface="Georgia" pitchFamily="18" charset="0"/>
            </a:endParaRPr>
          </a:p>
          <a:p>
            <a:pPr lvl="1"/>
            <a:r>
              <a:rPr lang="en-US" dirty="0" smtClean="0">
                <a:latin typeface="Georgia" pitchFamily="18" charset="0"/>
              </a:rPr>
              <a:t>Ordered supplies</a:t>
            </a:r>
          </a:p>
          <a:p>
            <a:pPr lvl="1"/>
            <a:endParaRPr lang="en-US" dirty="0" smtClean="0">
              <a:latin typeface="Georgia" pitchFamily="18" charset="0"/>
            </a:endParaRPr>
          </a:p>
          <a:p>
            <a:pPr lvl="1"/>
            <a:endParaRPr lang="en-US" dirty="0" smtClean="0">
              <a:latin typeface="Georgia" pitchFamily="18" charset="0"/>
            </a:endParaRPr>
          </a:p>
          <a:p>
            <a:pPr lvl="1"/>
            <a:endParaRPr lang="en-US" dirty="0" smtClean="0">
              <a:latin typeface="Georgia" pitchFamily="18" charset="0"/>
            </a:endParaRPr>
          </a:p>
          <a:p>
            <a:pPr lvl="1"/>
            <a:r>
              <a:rPr lang="en-US" dirty="0" smtClean="0">
                <a:latin typeface="Georgia" pitchFamily="18" charset="0"/>
              </a:rPr>
              <a:t>Wiped tables</a:t>
            </a:r>
          </a:p>
          <a:p>
            <a:pPr lvl="1"/>
            <a:endParaRPr lang="en-US" dirty="0" smtClean="0"/>
          </a:p>
          <a:p>
            <a:pPr lvl="1"/>
            <a:endParaRPr lang="en-US" dirty="0" smtClean="0"/>
          </a:p>
          <a:p>
            <a:pPr lvl="1">
              <a:buNone/>
            </a:pPr>
            <a:endParaRPr lang="en-US" dirty="0" smtClean="0"/>
          </a:p>
          <a:p>
            <a:endParaRPr lang="en-US" dirty="0"/>
          </a:p>
        </p:txBody>
      </p:sp>
      <p:sp>
        <p:nvSpPr>
          <p:cNvPr id="7" name="Text Placeholder 6"/>
          <p:cNvSpPr>
            <a:spLocks noGrp="1"/>
          </p:cNvSpPr>
          <p:nvPr>
            <p:ph type="body" sz="quarter" idx="3"/>
          </p:nvPr>
        </p:nvSpPr>
        <p:spPr>
          <a:xfrm>
            <a:off x="5208661" y="2190968"/>
            <a:ext cx="3505200" cy="533400"/>
          </a:xfrm>
        </p:spPr>
        <p:txBody>
          <a:bodyPr>
            <a:normAutofit/>
          </a:bodyPr>
          <a:lstStyle/>
          <a:p>
            <a:pPr algn="ctr"/>
            <a:r>
              <a:rPr lang="en-US" dirty="0" smtClean="0">
                <a:latin typeface="Georgia" pitchFamily="18" charset="0"/>
              </a:rPr>
              <a:t>Professional</a:t>
            </a:r>
            <a:endParaRPr lang="en-US" dirty="0">
              <a:latin typeface="Georgia" pitchFamily="18" charset="0"/>
            </a:endParaRPr>
          </a:p>
        </p:txBody>
      </p:sp>
      <p:sp>
        <p:nvSpPr>
          <p:cNvPr id="6" name="Content Placeholder 5"/>
          <p:cNvSpPr>
            <a:spLocks noGrp="1"/>
          </p:cNvSpPr>
          <p:nvPr>
            <p:ph sz="quarter" idx="4"/>
          </p:nvPr>
        </p:nvSpPr>
        <p:spPr>
          <a:xfrm>
            <a:off x="4463752" y="2724368"/>
            <a:ext cx="4267201" cy="3581400"/>
          </a:xfrm>
        </p:spPr>
        <p:txBody>
          <a:bodyPr>
            <a:normAutofit fontScale="92500" lnSpcReduction="20000"/>
          </a:bodyPr>
          <a:lstStyle/>
          <a:p>
            <a:pPr lvl="1"/>
            <a:r>
              <a:rPr lang="en-US" dirty="0" smtClean="0">
                <a:latin typeface="Georgia" pitchFamily="18" charset="0"/>
              </a:rPr>
              <a:t>Answered telephones and gave information to callers, took messages, or transferred calls to appropriate individuals</a:t>
            </a:r>
          </a:p>
          <a:p>
            <a:pPr lvl="1"/>
            <a:endParaRPr lang="en-US" dirty="0" smtClean="0">
              <a:latin typeface="Georgia" pitchFamily="18" charset="0"/>
            </a:endParaRPr>
          </a:p>
          <a:p>
            <a:pPr lvl="1"/>
            <a:r>
              <a:rPr lang="en-US" dirty="0" smtClean="0">
                <a:latin typeface="Georgia" pitchFamily="18" charset="0"/>
              </a:rPr>
              <a:t>Planned, administered and controlled budgets for contracts, equipment and supplies</a:t>
            </a:r>
          </a:p>
          <a:p>
            <a:pPr lvl="1">
              <a:buNone/>
            </a:pPr>
            <a:endParaRPr lang="en-US" dirty="0" smtClean="0">
              <a:latin typeface="Georgia" pitchFamily="18" charset="0"/>
            </a:endParaRPr>
          </a:p>
          <a:p>
            <a:pPr lvl="1"/>
            <a:r>
              <a:rPr lang="en-US" dirty="0" smtClean="0">
                <a:latin typeface="Georgia" pitchFamily="18" charset="0"/>
              </a:rPr>
              <a:t>Created a healthy environment for customers and maintained positive public image by wiping tables</a:t>
            </a:r>
          </a:p>
          <a:p>
            <a:pPr lvl="1"/>
            <a:endParaRPr lang="en-US" dirty="0" smtClean="0"/>
          </a:p>
          <a:p>
            <a:endParaRPr lang="en-US" dirty="0"/>
          </a:p>
        </p:txBody>
      </p:sp>
      <p:sp>
        <p:nvSpPr>
          <p:cNvPr id="8" name="Rectangle 7"/>
          <p:cNvSpPr/>
          <p:nvPr/>
        </p:nvSpPr>
        <p:spPr>
          <a:xfrm>
            <a:off x="2025353" y="6162783"/>
            <a:ext cx="4572000" cy="646331"/>
          </a:xfrm>
          <a:prstGeom prst="rect">
            <a:avLst/>
          </a:prstGeom>
        </p:spPr>
        <p:txBody>
          <a:bodyPr>
            <a:spAutoFit/>
          </a:bodyPr>
          <a:lstStyle/>
          <a:p>
            <a:pPr algn="ctr"/>
            <a:r>
              <a:rPr lang="en-US" dirty="0" smtClean="0">
                <a:latin typeface="Georgia" pitchFamily="18" charset="0"/>
              </a:rPr>
              <a:t>Think </a:t>
            </a:r>
            <a:r>
              <a:rPr lang="en-US" dirty="0">
                <a:latin typeface="Georgia" pitchFamily="18" charset="0"/>
              </a:rPr>
              <a:t>about how a professional would perceive each job task </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265293"/>
            <a:ext cx="5486400" cy="457200"/>
          </a:xfrm>
        </p:spPr>
        <p:txBody>
          <a:bodyPr>
            <a:normAutofit fontScale="90000"/>
          </a:bodyPr>
          <a:lstStyle/>
          <a:p>
            <a:pPr algn="ctr"/>
            <a:r>
              <a:rPr lang="en-US" sz="4400" u="sng" dirty="0" smtClean="0">
                <a:solidFill>
                  <a:srgbClr val="6A737B"/>
                </a:solidFill>
                <a:effectLst/>
                <a:latin typeface="Franklin Gothic Demi" panose="020B0703020102020204" pitchFamily="34" charset="0"/>
              </a:rPr>
              <a:t>What you need to start</a:t>
            </a:r>
            <a:endParaRPr lang="en-US" sz="4400" u="sng" dirty="0">
              <a:solidFill>
                <a:srgbClr val="6A737B"/>
              </a:solidFill>
              <a:effectLst/>
              <a:latin typeface="Franklin Gothic Demi" panose="020B0703020102020204" pitchFamily="34" charset="0"/>
            </a:endParaRPr>
          </a:p>
        </p:txBody>
      </p:sp>
      <p:sp>
        <p:nvSpPr>
          <p:cNvPr id="3" name="Content Placeholder 2"/>
          <p:cNvSpPr>
            <a:spLocks noGrp="1"/>
          </p:cNvSpPr>
          <p:nvPr>
            <p:ph idx="1"/>
          </p:nvPr>
        </p:nvSpPr>
        <p:spPr>
          <a:xfrm>
            <a:off x="609600" y="1699418"/>
            <a:ext cx="7620000" cy="4525963"/>
          </a:xfrm>
        </p:spPr>
        <p:txBody>
          <a:bodyPr/>
          <a:lstStyle/>
          <a:p>
            <a:pPr>
              <a:spcAft>
                <a:spcPts val="600"/>
              </a:spcAft>
              <a:buSzPct val="100000"/>
              <a:buFont typeface="Wingdings" pitchFamily="2" charset="2"/>
              <a:buChar char="v"/>
            </a:pPr>
            <a:r>
              <a:rPr lang="fr-FR" sz="2400" dirty="0" smtClean="0">
                <a:latin typeface="Georgia" pitchFamily="18" charset="0"/>
              </a:rPr>
              <a:t>Dates and names of previous employers</a:t>
            </a:r>
          </a:p>
          <a:p>
            <a:pPr>
              <a:spcAft>
                <a:spcPts val="600"/>
              </a:spcAft>
              <a:buSzPct val="100000"/>
              <a:buFont typeface="Wingdings" pitchFamily="2" charset="2"/>
              <a:buChar char="v"/>
            </a:pPr>
            <a:r>
              <a:rPr lang="fr-FR" sz="2400" dirty="0" smtClean="0">
                <a:latin typeface="Georgia" pitchFamily="18" charset="0"/>
              </a:rPr>
              <a:t>Job title and descriptions of positions held</a:t>
            </a:r>
          </a:p>
          <a:p>
            <a:pPr>
              <a:spcAft>
                <a:spcPts val="600"/>
              </a:spcAft>
              <a:buSzPct val="100000"/>
              <a:buFont typeface="Wingdings" pitchFamily="2" charset="2"/>
              <a:buChar char="v"/>
            </a:pPr>
            <a:r>
              <a:rPr lang="fr-FR" sz="2400" dirty="0" smtClean="0">
                <a:latin typeface="Georgia" pitchFamily="18" charset="0"/>
              </a:rPr>
              <a:t>Certification and License dates and numbers</a:t>
            </a:r>
          </a:p>
          <a:p>
            <a:pPr>
              <a:spcAft>
                <a:spcPts val="600"/>
              </a:spcAft>
              <a:buSzPct val="100000"/>
              <a:buFont typeface="Wingdings" pitchFamily="2" charset="2"/>
              <a:buChar char="v"/>
            </a:pPr>
            <a:r>
              <a:rPr lang="fr-FR" sz="2400" dirty="0" smtClean="0">
                <a:latin typeface="Georgia" pitchFamily="18" charset="0"/>
              </a:rPr>
              <a:t>Education information</a:t>
            </a:r>
          </a:p>
          <a:p>
            <a:pPr>
              <a:spcAft>
                <a:spcPts val="600"/>
              </a:spcAft>
              <a:buSzPct val="100000"/>
              <a:buFont typeface="Wingdings" pitchFamily="2" charset="2"/>
              <a:buChar char="v"/>
            </a:pPr>
            <a:r>
              <a:rPr lang="fr-FR" sz="2400" dirty="0" smtClean="0">
                <a:latin typeface="Georgia" pitchFamily="18" charset="0"/>
              </a:rPr>
              <a:t>Inventory of skills</a:t>
            </a:r>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0686" y="3962400"/>
            <a:ext cx="4864640" cy="2590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28599"/>
            <a:ext cx="2667000" cy="1059769"/>
          </a:xfrm>
          <a:prstGeom prst="rect">
            <a:avLst/>
          </a:prstGeom>
        </p:spPr>
      </p:pic>
      <p:pic>
        <p:nvPicPr>
          <p:cNvPr id="6" name="Picture 5"/>
          <p:cNvPicPr>
            <a:picLocks noChangeAspect="1"/>
          </p:cNvPicPr>
          <p:nvPr/>
        </p:nvPicPr>
        <p:blipFill>
          <a:blip r:embed="rId5">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648200" y="6424091"/>
            <a:ext cx="4178808" cy="258217"/>
          </a:xfrm>
          <a:prstGeom prst="rect">
            <a:avLst/>
          </a:prstGeom>
        </p:spPr>
      </p:pic>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D76BD"/>
                </a:solidFill>
                <a:effectLst/>
                <a:uLnTx/>
                <a:uFillTx/>
                <a:latin typeface="Georgia"/>
                <a:ea typeface="+mn-ea"/>
                <a:cs typeface="+mn-cs"/>
              </a:rPr>
              <a:t>August 31, 2017</a:t>
            </a: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izSh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85000"/>
              </a:schemeClr>
            </a:gs>
            <a:gs pos="100000">
              <a:schemeClr val="phClr">
                <a:shade val="80000"/>
                <a:satMod val="150000"/>
              </a:schemeClr>
            </a:gs>
          </a:gsLst>
          <a:path path="circle">
            <a:fillToRect l="50000" t="50000" r="100000" b="100000"/>
          </a:path>
        </a:gradFill>
        <a:blipFill>
          <a:blip xmlns:r="http://schemas.openxmlformats.org/officeDocument/2006/relationships" r:embed="rId1">
            <a:duotone>
              <a:schemeClr val="phClr">
                <a:shade val="80000"/>
              </a:schemeClr>
              <a:schemeClr val="phClr">
                <a:tint val="70000"/>
              </a:schemeClr>
            </a:duotone>
          </a:blip>
          <a:tile tx="0" ty="0" sx="100000" sy="100000" flip="none" algn="t"/>
        </a:blip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55000" dist="50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55000" dist="50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SOW Master Slide">
  <a:themeElements>
    <a:clrScheme name="CareerSource">
      <a:dk1>
        <a:srgbClr val="0D76BD"/>
      </a:dk1>
      <a:lt1>
        <a:srgbClr val="FFFFFF"/>
      </a:lt1>
      <a:dk2>
        <a:srgbClr val="FFFFFF"/>
      </a:dk2>
      <a:lt2>
        <a:srgbClr val="54B94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MI Template test" id="{65BECF65-72A5-480E-B810-D4EFB9F78019}" vid="{47D67CC0-B28E-4160-919D-90753289B1A6}"/>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SOW Master Slide">
  <a:themeElements>
    <a:clrScheme name="CareerSource">
      <a:dk1>
        <a:srgbClr val="0D76BD"/>
      </a:dk1>
      <a:lt1>
        <a:srgbClr val="FFFFFF"/>
      </a:lt1>
      <a:dk2>
        <a:srgbClr val="FFFFFF"/>
      </a:dk2>
      <a:lt2>
        <a:srgbClr val="54B94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MI Template test" id="{65BECF65-72A5-480E-B810-D4EFB9F78019}" vid="{47D67CC0-B28E-4160-919D-90753289B1A6}"/>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CSOW Master Slide">
  <a:themeElements>
    <a:clrScheme name="CareerSource">
      <a:dk1>
        <a:srgbClr val="0D76BD"/>
      </a:dk1>
      <a:lt1>
        <a:srgbClr val="FFFFFF"/>
      </a:lt1>
      <a:dk2>
        <a:srgbClr val="FFFFFF"/>
      </a:dk2>
      <a:lt2>
        <a:srgbClr val="54B94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MI Template test" id="{65BECF65-72A5-480E-B810-D4EFB9F78019}" vid="{47D67CC0-B28E-4160-919D-90753289B1A6}"/>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E9D03693AC6F468A9F6952969C790A" ma:contentTypeVersion="0" ma:contentTypeDescription="Create a new document." ma:contentTypeScope="" ma:versionID="c0e2c6e80b65da21b27d727d7dd705f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03E4CA-D54A-4FF2-890D-5567BBB250A1}">
  <ds:schemaRefs>
    <ds:schemaRef ds:uri="http://purl.org/dc/elements/1.1/"/>
    <ds:schemaRef ds:uri="http://purl.org/dc/dcmitype/"/>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719D4BC-ACB5-48ED-B6F9-239AEDD82049}">
  <ds:schemaRefs>
    <ds:schemaRef ds:uri="http://schemas.microsoft.com/sharepoint/v3/contenttype/forms"/>
  </ds:schemaRefs>
</ds:datastoreItem>
</file>

<file path=customXml/itemProps3.xml><?xml version="1.0" encoding="utf-8"?>
<ds:datastoreItem xmlns:ds="http://schemas.openxmlformats.org/officeDocument/2006/customXml" ds:itemID="{0AE5E1E8-F4EC-4837-93E3-51BAD69F1B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QuizShow</Template>
  <TotalTime>0</TotalTime>
  <Words>1855</Words>
  <Application>Microsoft Office PowerPoint</Application>
  <PresentationFormat>On-screen Show (4:3)</PresentationFormat>
  <Paragraphs>431</Paragraphs>
  <Slides>38</Slides>
  <Notes>38</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38</vt:i4>
      </vt:variant>
    </vt:vector>
  </HeadingPairs>
  <TitlesOfParts>
    <vt:vector size="56" baseType="lpstr">
      <vt:lpstr>Arial</vt:lpstr>
      <vt:lpstr>Bernard MT Condensed</vt:lpstr>
      <vt:lpstr>Calibri</vt:lpstr>
      <vt:lpstr>Franklin Gothic Demi</vt:lpstr>
      <vt:lpstr>Franklin Gothic Demi Cond</vt:lpstr>
      <vt:lpstr>Georgia</vt:lpstr>
      <vt:lpstr>Trebuchet MS</vt:lpstr>
      <vt:lpstr>Wingdings</vt:lpstr>
      <vt:lpstr>QuizShow</vt:lpstr>
      <vt:lpstr>CSOW Master Slide</vt:lpstr>
      <vt:lpstr>3_Office Theme</vt:lpstr>
      <vt:lpstr>4_Office Theme</vt:lpstr>
      <vt:lpstr>1_CSOW Master Slide</vt:lpstr>
      <vt:lpstr>5_Office Theme</vt:lpstr>
      <vt:lpstr>6_Office Theme</vt:lpstr>
      <vt:lpstr>2_CSOW Master Slide</vt:lpstr>
      <vt:lpstr>7_Office Theme</vt:lpstr>
      <vt:lpstr>8_Office Theme</vt:lpstr>
      <vt:lpstr>PowerPoint Presentation</vt:lpstr>
      <vt:lpstr>PowerPoint Presentation</vt:lpstr>
      <vt:lpstr>PowerPoint Presentation</vt:lpstr>
      <vt:lpstr>What is a Resume?</vt:lpstr>
      <vt:lpstr>What is the purpose of your  Resume </vt:lpstr>
      <vt:lpstr>General Guidelines</vt:lpstr>
      <vt:lpstr>General Guidelines</vt:lpstr>
      <vt:lpstr>Description Boosting Examples</vt:lpstr>
      <vt:lpstr>What you need to start</vt:lpstr>
      <vt:lpstr>The Next Step</vt:lpstr>
      <vt:lpstr>PowerPoint Presentation</vt:lpstr>
      <vt:lpstr>PowerPoint Presentation</vt:lpstr>
      <vt:lpstr>Reverse Chronological Resume</vt:lpstr>
      <vt:lpstr>PowerPoint Presentation</vt:lpstr>
      <vt:lpstr>PowerPoint Presentation</vt:lpstr>
      <vt:lpstr>PowerPoint Presentation</vt:lpstr>
      <vt:lpstr>PowerPoint Presentation</vt:lpstr>
      <vt:lpstr>PowerPoint Presentation</vt:lpstr>
      <vt:lpstr>PowerPoint Presentation</vt:lpstr>
      <vt:lpstr>Your Contact Information</vt:lpstr>
      <vt:lpstr>Your Goal or Objective </vt:lpstr>
      <vt:lpstr>PowerPoint Presentation</vt:lpstr>
      <vt:lpstr>Professional Summary</vt:lpstr>
      <vt:lpstr>PowerPoint Presentation</vt:lpstr>
      <vt:lpstr>Experience</vt:lpstr>
      <vt:lpstr>Experience</vt:lpstr>
      <vt:lpstr>Education</vt:lpstr>
      <vt:lpstr>Education</vt:lpstr>
      <vt:lpstr>More Tips &amp; Review</vt:lpstr>
      <vt:lpstr>Transferable or  Substitute Skills</vt:lpstr>
      <vt:lpstr>PowerPoint Presentation</vt:lpstr>
      <vt:lpstr>AIDA…</vt:lpstr>
      <vt:lpstr>Sample Letter using AIDA</vt:lpstr>
      <vt:lpstr>PowerPoint Presentation</vt:lpstr>
      <vt:lpstr>Reference Sheet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 Basics CSW</dc:title>
  <dc:creator/>
  <cp:lastModifiedBy/>
  <cp:revision>1</cp:revision>
  <dcterms:created xsi:type="dcterms:W3CDTF">2011-03-18T20:49:17Z</dcterms:created>
  <dcterms:modified xsi:type="dcterms:W3CDTF">2018-01-09T21:31:40Z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ContentTypeId">
    <vt:lpwstr>0x0101004CE9D03693AC6F468A9F6952969C790A</vt:lpwstr>
  </property>
</Properties>
</file>